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326" r:id="rId3"/>
    <p:sldId id="361" r:id="rId4"/>
    <p:sldId id="362" r:id="rId5"/>
    <p:sldId id="327" r:id="rId6"/>
    <p:sldId id="328" r:id="rId7"/>
    <p:sldId id="335" r:id="rId8"/>
    <p:sldId id="336" r:id="rId9"/>
    <p:sldId id="337" r:id="rId10"/>
    <p:sldId id="338" r:id="rId11"/>
    <p:sldId id="339" r:id="rId12"/>
    <p:sldId id="343" r:id="rId13"/>
    <p:sldId id="340" r:id="rId14"/>
    <p:sldId id="344" r:id="rId15"/>
    <p:sldId id="341" r:id="rId16"/>
    <p:sldId id="346" r:id="rId17"/>
    <p:sldId id="345" r:id="rId18"/>
    <p:sldId id="347" r:id="rId19"/>
    <p:sldId id="348" r:id="rId20"/>
    <p:sldId id="349" r:id="rId21"/>
    <p:sldId id="350" r:id="rId22"/>
    <p:sldId id="353" r:id="rId23"/>
    <p:sldId id="351" r:id="rId24"/>
    <p:sldId id="355" r:id="rId25"/>
    <p:sldId id="358" r:id="rId26"/>
    <p:sldId id="356" r:id="rId27"/>
    <p:sldId id="357" r:id="rId28"/>
    <p:sldId id="363" r:id="rId29"/>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E38844-84BC-4538-AE5E-27B2E0CAC49F}">
          <p14:sldIdLst>
            <p14:sldId id="256"/>
            <p14:sldId id="326"/>
            <p14:sldId id="361"/>
            <p14:sldId id="362"/>
            <p14:sldId id="327"/>
            <p14:sldId id="328"/>
            <p14:sldId id="335"/>
            <p14:sldId id="336"/>
            <p14:sldId id="337"/>
            <p14:sldId id="338"/>
            <p14:sldId id="339"/>
            <p14:sldId id="343"/>
            <p14:sldId id="340"/>
            <p14:sldId id="344"/>
            <p14:sldId id="341"/>
            <p14:sldId id="346"/>
            <p14:sldId id="345"/>
            <p14:sldId id="347"/>
            <p14:sldId id="348"/>
            <p14:sldId id="349"/>
            <p14:sldId id="350"/>
            <p14:sldId id="353"/>
            <p14:sldId id="351"/>
            <p14:sldId id="355"/>
            <p14:sldId id="358"/>
            <p14:sldId id="356"/>
            <p14:sldId id="357"/>
            <p14:sldId id="3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6FAD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7" autoAdjust="0"/>
    <p:restoredTop sz="64103" autoAdjust="0"/>
  </p:normalViewPr>
  <p:slideViewPr>
    <p:cSldViewPr snapToGrid="0">
      <p:cViewPr>
        <p:scale>
          <a:sx n="50" d="100"/>
          <a:sy n="50" d="100"/>
        </p:scale>
        <p:origin x="3252" y="59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71DF-E808-41E9-B7A6-E9B4AACB1AD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IN"/>
        </a:p>
      </dgm:t>
    </dgm:pt>
    <dgm:pt modelId="{74973A47-E4D3-4D78-A4B2-DD9122E8991F}">
      <dgm:prSet phldrT="[Text]"/>
      <dgm:spPr>
        <a:solidFill>
          <a:schemeClr val="accent1">
            <a:hueOff val="0"/>
            <a:satOff val="0"/>
            <a:lumOff val="0"/>
          </a:schemeClr>
        </a:solidFill>
      </dgm:spPr>
      <dgm:t>
        <a:bodyPr/>
        <a:lstStyle/>
        <a:p>
          <a:r>
            <a:rPr lang="en-US" dirty="0" smtClean="0"/>
            <a:t>Selection</a:t>
          </a:r>
          <a:endParaRPr lang="en-IN" dirty="0"/>
        </a:p>
      </dgm:t>
    </dgm:pt>
    <dgm:pt modelId="{5A0A5485-4EE5-495B-B6A3-8FAB6CC7C9A2}" type="parTrans" cxnId="{70B46062-6071-4968-8B06-06B8F4B99F3B}">
      <dgm:prSet/>
      <dgm:spPr/>
      <dgm:t>
        <a:bodyPr/>
        <a:lstStyle/>
        <a:p>
          <a:endParaRPr lang="en-IN"/>
        </a:p>
      </dgm:t>
    </dgm:pt>
    <dgm:pt modelId="{EE70107A-CF2A-4517-B803-7B07A1828456}" type="sibTrans" cxnId="{70B46062-6071-4968-8B06-06B8F4B99F3B}">
      <dgm:prSet/>
      <dgm:spPr/>
      <dgm:t>
        <a:bodyPr/>
        <a:lstStyle/>
        <a:p>
          <a:endParaRPr lang="en-IN"/>
        </a:p>
      </dgm:t>
    </dgm:pt>
    <dgm:pt modelId="{1CB00560-619B-400D-9366-AEF74384AF73}">
      <dgm:prSet phldrT="[Text]"/>
      <dgm:spPr>
        <a:solidFill>
          <a:schemeClr val="accent1">
            <a:hueOff val="0"/>
            <a:satOff val="0"/>
            <a:lumOff val="0"/>
          </a:schemeClr>
        </a:solidFill>
      </dgm:spPr>
      <dgm:t>
        <a:bodyPr/>
        <a:lstStyle/>
        <a:p>
          <a:r>
            <a:rPr lang="en-US" dirty="0" smtClean="0"/>
            <a:t>Crossover </a:t>
          </a:r>
          <a:endParaRPr lang="en-IN" dirty="0"/>
        </a:p>
      </dgm:t>
    </dgm:pt>
    <dgm:pt modelId="{2B3FE3CE-6800-4A51-B227-BFCB02803374}" type="parTrans" cxnId="{A16B6045-3A01-46A1-86BF-C6C69D37D47E}">
      <dgm:prSet/>
      <dgm:spPr/>
      <dgm:t>
        <a:bodyPr/>
        <a:lstStyle/>
        <a:p>
          <a:endParaRPr lang="en-IN"/>
        </a:p>
      </dgm:t>
    </dgm:pt>
    <dgm:pt modelId="{0F58FC42-B875-4B06-B0A5-E2E3EC9EA0B3}" type="sibTrans" cxnId="{A16B6045-3A01-46A1-86BF-C6C69D37D47E}">
      <dgm:prSet/>
      <dgm:spPr/>
      <dgm:t>
        <a:bodyPr/>
        <a:lstStyle/>
        <a:p>
          <a:endParaRPr lang="en-IN"/>
        </a:p>
      </dgm:t>
    </dgm:pt>
    <dgm:pt modelId="{9845AFB7-5F18-4CA0-AC60-9848F798D298}">
      <dgm:prSet/>
      <dgm:spPr>
        <a:solidFill>
          <a:schemeClr val="accent1">
            <a:hueOff val="0"/>
            <a:satOff val="0"/>
            <a:lumOff val="0"/>
          </a:schemeClr>
        </a:solidFill>
      </dgm:spPr>
      <dgm:t>
        <a:bodyPr/>
        <a:lstStyle/>
        <a:p>
          <a:r>
            <a:rPr lang="en-US" dirty="0" smtClean="0"/>
            <a:t>Next Generation </a:t>
          </a:r>
          <a:endParaRPr lang="en-IN" dirty="0"/>
        </a:p>
      </dgm:t>
    </dgm:pt>
    <dgm:pt modelId="{0FE5FC0B-ADED-4E6C-BC20-23A28EC9B95E}" type="parTrans" cxnId="{1CA58F71-712E-4F8D-A7B5-25794735CD64}">
      <dgm:prSet/>
      <dgm:spPr/>
      <dgm:t>
        <a:bodyPr/>
        <a:lstStyle/>
        <a:p>
          <a:endParaRPr lang="en-IN"/>
        </a:p>
      </dgm:t>
    </dgm:pt>
    <dgm:pt modelId="{756D2C9B-E10B-48EC-BDC0-0D307CCD7F53}" type="sibTrans" cxnId="{1CA58F71-712E-4F8D-A7B5-25794735CD64}">
      <dgm:prSet/>
      <dgm:spPr/>
      <dgm:t>
        <a:bodyPr/>
        <a:lstStyle/>
        <a:p>
          <a:endParaRPr lang="en-IN"/>
        </a:p>
      </dgm:t>
    </dgm:pt>
    <dgm:pt modelId="{DAA83020-2327-4665-90CC-AE1E4E471E08}">
      <dgm:prSet phldrT="[Text]"/>
      <dgm:spPr>
        <a:solidFill>
          <a:schemeClr val="accent1">
            <a:hueOff val="0"/>
            <a:satOff val="0"/>
            <a:lumOff val="0"/>
          </a:schemeClr>
        </a:solidFill>
      </dgm:spPr>
      <dgm:t>
        <a:bodyPr/>
        <a:lstStyle/>
        <a:p>
          <a:r>
            <a:rPr lang="en-US" dirty="0" smtClean="0"/>
            <a:t>Mutation</a:t>
          </a:r>
          <a:endParaRPr lang="en-IN" dirty="0"/>
        </a:p>
      </dgm:t>
    </dgm:pt>
    <dgm:pt modelId="{BA75477A-71CC-4104-AC74-3A1B5D650A9C}" type="parTrans" cxnId="{08D02E4A-809D-403E-95D6-C3515B9E2003}">
      <dgm:prSet/>
      <dgm:spPr/>
      <dgm:t>
        <a:bodyPr/>
        <a:lstStyle/>
        <a:p>
          <a:endParaRPr lang="en-IN"/>
        </a:p>
      </dgm:t>
    </dgm:pt>
    <dgm:pt modelId="{67B03226-A68A-48B8-96D3-B3F2F5F9BBF5}" type="sibTrans" cxnId="{08D02E4A-809D-403E-95D6-C3515B9E2003}">
      <dgm:prSet/>
      <dgm:spPr/>
      <dgm:t>
        <a:bodyPr/>
        <a:lstStyle/>
        <a:p>
          <a:endParaRPr lang="en-IN"/>
        </a:p>
      </dgm:t>
    </dgm:pt>
    <dgm:pt modelId="{0D547F7A-E64D-4CE7-AC4D-E7540E9450DF}">
      <dgm:prSet phldrT="[Text]"/>
      <dgm:spPr>
        <a:solidFill>
          <a:schemeClr val="accent1">
            <a:hueOff val="0"/>
            <a:satOff val="0"/>
            <a:lumOff val="0"/>
          </a:schemeClr>
        </a:solidFill>
      </dgm:spPr>
      <dgm:t>
        <a:bodyPr/>
        <a:lstStyle/>
        <a:p>
          <a:r>
            <a:rPr lang="en-US" dirty="0" smtClean="0"/>
            <a:t>Fitness</a:t>
          </a:r>
          <a:endParaRPr lang="en-IN" dirty="0"/>
        </a:p>
      </dgm:t>
    </dgm:pt>
    <dgm:pt modelId="{8D853AE7-333A-4D61-B4BF-F3EBEE9187D9}" type="sibTrans" cxnId="{D6151830-580A-4FFB-94BC-DBDE9654A889}">
      <dgm:prSet/>
      <dgm:spPr/>
      <dgm:t>
        <a:bodyPr/>
        <a:lstStyle/>
        <a:p>
          <a:endParaRPr lang="en-IN"/>
        </a:p>
      </dgm:t>
    </dgm:pt>
    <dgm:pt modelId="{69A846B3-F2A4-40D0-B6E6-475AA153175D}" type="parTrans" cxnId="{D6151830-580A-4FFB-94BC-DBDE9654A889}">
      <dgm:prSet/>
      <dgm:spPr/>
      <dgm:t>
        <a:bodyPr/>
        <a:lstStyle/>
        <a:p>
          <a:endParaRPr lang="en-IN"/>
        </a:p>
      </dgm:t>
    </dgm:pt>
    <dgm:pt modelId="{4E7D49A9-0863-4B5F-B9EC-9089500665E0}" type="pres">
      <dgm:prSet presAssocID="{314A71DF-E808-41E9-B7A6-E9B4AACB1ADC}" presName="cycle" presStyleCnt="0">
        <dgm:presLayoutVars>
          <dgm:dir/>
          <dgm:resizeHandles val="exact"/>
        </dgm:presLayoutVars>
      </dgm:prSet>
      <dgm:spPr/>
      <dgm:t>
        <a:bodyPr/>
        <a:lstStyle/>
        <a:p>
          <a:endParaRPr lang="en-IN"/>
        </a:p>
      </dgm:t>
    </dgm:pt>
    <dgm:pt modelId="{388EBE0A-197D-472A-ACF2-98763730E5AA}" type="pres">
      <dgm:prSet presAssocID="{0D547F7A-E64D-4CE7-AC4D-E7540E9450DF}" presName="node" presStyleLbl="node1" presStyleIdx="0" presStyleCnt="5">
        <dgm:presLayoutVars>
          <dgm:bulletEnabled val="1"/>
        </dgm:presLayoutVars>
      </dgm:prSet>
      <dgm:spPr/>
      <dgm:t>
        <a:bodyPr/>
        <a:lstStyle/>
        <a:p>
          <a:endParaRPr lang="en-IN"/>
        </a:p>
      </dgm:t>
    </dgm:pt>
    <dgm:pt modelId="{6DAB467E-9EE3-462E-96CA-E55759B619A9}" type="pres">
      <dgm:prSet presAssocID="{0D547F7A-E64D-4CE7-AC4D-E7540E9450DF}" presName="spNode" presStyleCnt="0"/>
      <dgm:spPr/>
    </dgm:pt>
    <dgm:pt modelId="{8BDB2CC9-95F6-499A-9603-288549BFD71F}" type="pres">
      <dgm:prSet presAssocID="{8D853AE7-333A-4D61-B4BF-F3EBEE9187D9}" presName="sibTrans" presStyleLbl="sibTrans1D1" presStyleIdx="0" presStyleCnt="5"/>
      <dgm:spPr/>
      <dgm:t>
        <a:bodyPr/>
        <a:lstStyle/>
        <a:p>
          <a:endParaRPr lang="en-IN"/>
        </a:p>
      </dgm:t>
    </dgm:pt>
    <dgm:pt modelId="{14C1156D-BA1F-4C37-8C9E-5D80F2970A0A}" type="pres">
      <dgm:prSet presAssocID="{74973A47-E4D3-4D78-A4B2-DD9122E8991F}" presName="node" presStyleLbl="node1" presStyleIdx="1" presStyleCnt="5">
        <dgm:presLayoutVars>
          <dgm:bulletEnabled val="1"/>
        </dgm:presLayoutVars>
      </dgm:prSet>
      <dgm:spPr/>
      <dgm:t>
        <a:bodyPr/>
        <a:lstStyle/>
        <a:p>
          <a:endParaRPr lang="en-IN"/>
        </a:p>
      </dgm:t>
    </dgm:pt>
    <dgm:pt modelId="{0918A81B-16C8-4777-A114-451B448565CA}" type="pres">
      <dgm:prSet presAssocID="{74973A47-E4D3-4D78-A4B2-DD9122E8991F}" presName="spNode" presStyleCnt="0"/>
      <dgm:spPr/>
    </dgm:pt>
    <dgm:pt modelId="{7E16E602-B550-4385-B106-D75025DCFFF8}" type="pres">
      <dgm:prSet presAssocID="{EE70107A-CF2A-4517-B803-7B07A1828456}" presName="sibTrans" presStyleLbl="sibTrans1D1" presStyleIdx="1" presStyleCnt="5"/>
      <dgm:spPr/>
      <dgm:t>
        <a:bodyPr/>
        <a:lstStyle/>
        <a:p>
          <a:endParaRPr lang="en-IN"/>
        </a:p>
      </dgm:t>
    </dgm:pt>
    <dgm:pt modelId="{9D1132A1-0050-4BE4-8F10-78CF5A02493E}" type="pres">
      <dgm:prSet presAssocID="{1CB00560-619B-400D-9366-AEF74384AF73}" presName="node" presStyleLbl="node1" presStyleIdx="2" presStyleCnt="5">
        <dgm:presLayoutVars>
          <dgm:bulletEnabled val="1"/>
        </dgm:presLayoutVars>
      </dgm:prSet>
      <dgm:spPr/>
      <dgm:t>
        <a:bodyPr/>
        <a:lstStyle/>
        <a:p>
          <a:endParaRPr lang="en-IN"/>
        </a:p>
      </dgm:t>
    </dgm:pt>
    <dgm:pt modelId="{3F4C09AA-444E-4356-9B62-2AB4F64DDA21}" type="pres">
      <dgm:prSet presAssocID="{1CB00560-619B-400D-9366-AEF74384AF73}" presName="spNode" presStyleCnt="0"/>
      <dgm:spPr/>
    </dgm:pt>
    <dgm:pt modelId="{81A13AD7-42C2-400C-AEA3-9A079A61B6E8}" type="pres">
      <dgm:prSet presAssocID="{0F58FC42-B875-4B06-B0A5-E2E3EC9EA0B3}" presName="sibTrans" presStyleLbl="sibTrans1D1" presStyleIdx="2" presStyleCnt="5"/>
      <dgm:spPr/>
      <dgm:t>
        <a:bodyPr/>
        <a:lstStyle/>
        <a:p>
          <a:endParaRPr lang="en-IN"/>
        </a:p>
      </dgm:t>
    </dgm:pt>
    <dgm:pt modelId="{86ADF7DD-D3DC-4432-B064-4AA5BD5B3CEF}" type="pres">
      <dgm:prSet presAssocID="{DAA83020-2327-4665-90CC-AE1E4E471E08}" presName="node" presStyleLbl="node1" presStyleIdx="3" presStyleCnt="5">
        <dgm:presLayoutVars>
          <dgm:bulletEnabled val="1"/>
        </dgm:presLayoutVars>
      </dgm:prSet>
      <dgm:spPr/>
      <dgm:t>
        <a:bodyPr/>
        <a:lstStyle/>
        <a:p>
          <a:endParaRPr lang="en-IN"/>
        </a:p>
      </dgm:t>
    </dgm:pt>
    <dgm:pt modelId="{B9C56C24-66FC-488A-8525-7F2099064E88}" type="pres">
      <dgm:prSet presAssocID="{DAA83020-2327-4665-90CC-AE1E4E471E08}" presName="spNode" presStyleCnt="0"/>
      <dgm:spPr/>
    </dgm:pt>
    <dgm:pt modelId="{21B3CCFE-B179-4A42-AAF6-A8B7BD3BC644}" type="pres">
      <dgm:prSet presAssocID="{67B03226-A68A-48B8-96D3-B3F2F5F9BBF5}" presName="sibTrans" presStyleLbl="sibTrans1D1" presStyleIdx="3" presStyleCnt="5"/>
      <dgm:spPr/>
      <dgm:t>
        <a:bodyPr/>
        <a:lstStyle/>
        <a:p>
          <a:endParaRPr lang="en-IN"/>
        </a:p>
      </dgm:t>
    </dgm:pt>
    <dgm:pt modelId="{1DE6591B-03D9-4BA7-A4D0-7B4351F74850}" type="pres">
      <dgm:prSet presAssocID="{9845AFB7-5F18-4CA0-AC60-9848F798D298}" presName="node" presStyleLbl="node1" presStyleIdx="4" presStyleCnt="5">
        <dgm:presLayoutVars>
          <dgm:bulletEnabled val="1"/>
        </dgm:presLayoutVars>
      </dgm:prSet>
      <dgm:spPr/>
      <dgm:t>
        <a:bodyPr/>
        <a:lstStyle/>
        <a:p>
          <a:endParaRPr lang="en-IN"/>
        </a:p>
      </dgm:t>
    </dgm:pt>
    <dgm:pt modelId="{691B05B4-CD8B-4220-9A5B-43C0B9DA5C98}" type="pres">
      <dgm:prSet presAssocID="{9845AFB7-5F18-4CA0-AC60-9848F798D298}" presName="spNode" presStyleCnt="0"/>
      <dgm:spPr/>
    </dgm:pt>
    <dgm:pt modelId="{54028D16-182E-4EA0-BEB4-EBDDB5966C85}" type="pres">
      <dgm:prSet presAssocID="{756D2C9B-E10B-48EC-BDC0-0D307CCD7F53}" presName="sibTrans" presStyleLbl="sibTrans1D1" presStyleIdx="4" presStyleCnt="5"/>
      <dgm:spPr/>
      <dgm:t>
        <a:bodyPr/>
        <a:lstStyle/>
        <a:p>
          <a:endParaRPr lang="en-IN"/>
        </a:p>
      </dgm:t>
    </dgm:pt>
  </dgm:ptLst>
  <dgm:cxnLst>
    <dgm:cxn modelId="{4DC6A241-931B-4A59-807D-F31156F8D17A}" type="presOf" srcId="{9845AFB7-5F18-4CA0-AC60-9848F798D298}" destId="{1DE6591B-03D9-4BA7-A4D0-7B4351F74850}" srcOrd="0" destOrd="0" presId="urn:microsoft.com/office/officeart/2005/8/layout/cycle5"/>
    <dgm:cxn modelId="{12C6D2F8-04EF-46AC-BC65-0CD656B510EC}" type="presOf" srcId="{8D853AE7-333A-4D61-B4BF-F3EBEE9187D9}" destId="{8BDB2CC9-95F6-499A-9603-288549BFD71F}" srcOrd="0" destOrd="0" presId="urn:microsoft.com/office/officeart/2005/8/layout/cycle5"/>
    <dgm:cxn modelId="{1CA58F71-712E-4F8D-A7B5-25794735CD64}" srcId="{314A71DF-E808-41E9-B7A6-E9B4AACB1ADC}" destId="{9845AFB7-5F18-4CA0-AC60-9848F798D298}" srcOrd="4" destOrd="0" parTransId="{0FE5FC0B-ADED-4E6C-BC20-23A28EC9B95E}" sibTransId="{756D2C9B-E10B-48EC-BDC0-0D307CCD7F53}"/>
    <dgm:cxn modelId="{A16B6045-3A01-46A1-86BF-C6C69D37D47E}" srcId="{314A71DF-E808-41E9-B7A6-E9B4AACB1ADC}" destId="{1CB00560-619B-400D-9366-AEF74384AF73}" srcOrd="2" destOrd="0" parTransId="{2B3FE3CE-6800-4A51-B227-BFCB02803374}" sibTransId="{0F58FC42-B875-4B06-B0A5-E2E3EC9EA0B3}"/>
    <dgm:cxn modelId="{D6151830-580A-4FFB-94BC-DBDE9654A889}" srcId="{314A71DF-E808-41E9-B7A6-E9B4AACB1ADC}" destId="{0D547F7A-E64D-4CE7-AC4D-E7540E9450DF}" srcOrd="0" destOrd="0" parTransId="{69A846B3-F2A4-40D0-B6E6-475AA153175D}" sibTransId="{8D853AE7-333A-4D61-B4BF-F3EBEE9187D9}"/>
    <dgm:cxn modelId="{DF0DFB0C-FE36-45B5-8A10-28D7AA2B3EEE}" type="presOf" srcId="{0D547F7A-E64D-4CE7-AC4D-E7540E9450DF}" destId="{388EBE0A-197D-472A-ACF2-98763730E5AA}" srcOrd="0" destOrd="0" presId="urn:microsoft.com/office/officeart/2005/8/layout/cycle5"/>
    <dgm:cxn modelId="{8404EC96-2305-4AAA-9A7B-03A1A4E86FEC}" type="presOf" srcId="{67B03226-A68A-48B8-96D3-B3F2F5F9BBF5}" destId="{21B3CCFE-B179-4A42-AAF6-A8B7BD3BC644}" srcOrd="0" destOrd="0" presId="urn:microsoft.com/office/officeart/2005/8/layout/cycle5"/>
    <dgm:cxn modelId="{63A2BF1B-8BB8-4561-8890-92BF5F7E4E67}" type="presOf" srcId="{756D2C9B-E10B-48EC-BDC0-0D307CCD7F53}" destId="{54028D16-182E-4EA0-BEB4-EBDDB5966C85}" srcOrd="0" destOrd="0" presId="urn:microsoft.com/office/officeart/2005/8/layout/cycle5"/>
    <dgm:cxn modelId="{08D02E4A-809D-403E-95D6-C3515B9E2003}" srcId="{314A71DF-E808-41E9-B7A6-E9B4AACB1ADC}" destId="{DAA83020-2327-4665-90CC-AE1E4E471E08}" srcOrd="3" destOrd="0" parTransId="{BA75477A-71CC-4104-AC74-3A1B5D650A9C}" sibTransId="{67B03226-A68A-48B8-96D3-B3F2F5F9BBF5}"/>
    <dgm:cxn modelId="{253D4604-8503-47EC-BAC5-C1E6275B81D3}" type="presOf" srcId="{1CB00560-619B-400D-9366-AEF74384AF73}" destId="{9D1132A1-0050-4BE4-8F10-78CF5A02493E}" srcOrd="0" destOrd="0" presId="urn:microsoft.com/office/officeart/2005/8/layout/cycle5"/>
    <dgm:cxn modelId="{3DAEC251-2C7E-4274-A6C8-8ABD98C260E1}" type="presOf" srcId="{DAA83020-2327-4665-90CC-AE1E4E471E08}" destId="{86ADF7DD-D3DC-4432-B064-4AA5BD5B3CEF}" srcOrd="0" destOrd="0" presId="urn:microsoft.com/office/officeart/2005/8/layout/cycle5"/>
    <dgm:cxn modelId="{70B46062-6071-4968-8B06-06B8F4B99F3B}" srcId="{314A71DF-E808-41E9-B7A6-E9B4AACB1ADC}" destId="{74973A47-E4D3-4D78-A4B2-DD9122E8991F}" srcOrd="1" destOrd="0" parTransId="{5A0A5485-4EE5-495B-B6A3-8FAB6CC7C9A2}" sibTransId="{EE70107A-CF2A-4517-B803-7B07A1828456}"/>
    <dgm:cxn modelId="{566DF72E-BAF5-46F9-914F-91B726713FCE}" type="presOf" srcId="{74973A47-E4D3-4D78-A4B2-DD9122E8991F}" destId="{14C1156D-BA1F-4C37-8C9E-5D80F2970A0A}" srcOrd="0" destOrd="0" presId="urn:microsoft.com/office/officeart/2005/8/layout/cycle5"/>
    <dgm:cxn modelId="{27D2FC92-AD83-49E5-A640-1BB7D8CB9392}" type="presOf" srcId="{314A71DF-E808-41E9-B7A6-E9B4AACB1ADC}" destId="{4E7D49A9-0863-4B5F-B9EC-9089500665E0}" srcOrd="0" destOrd="0" presId="urn:microsoft.com/office/officeart/2005/8/layout/cycle5"/>
    <dgm:cxn modelId="{35C9323F-7EE8-4401-98C9-BA568A9137AC}" type="presOf" srcId="{0F58FC42-B875-4B06-B0A5-E2E3EC9EA0B3}" destId="{81A13AD7-42C2-400C-AEA3-9A079A61B6E8}" srcOrd="0" destOrd="0" presId="urn:microsoft.com/office/officeart/2005/8/layout/cycle5"/>
    <dgm:cxn modelId="{E63DB949-981B-44E9-8A4A-77ED21DE4B82}" type="presOf" srcId="{EE70107A-CF2A-4517-B803-7B07A1828456}" destId="{7E16E602-B550-4385-B106-D75025DCFFF8}" srcOrd="0" destOrd="0" presId="urn:microsoft.com/office/officeart/2005/8/layout/cycle5"/>
    <dgm:cxn modelId="{F2BD5B3A-7AB8-43F7-A83E-9CEA572A6275}" type="presParOf" srcId="{4E7D49A9-0863-4B5F-B9EC-9089500665E0}" destId="{388EBE0A-197D-472A-ACF2-98763730E5AA}" srcOrd="0" destOrd="0" presId="urn:microsoft.com/office/officeart/2005/8/layout/cycle5"/>
    <dgm:cxn modelId="{2FB2F332-CC43-428A-8D26-AF42303F855B}" type="presParOf" srcId="{4E7D49A9-0863-4B5F-B9EC-9089500665E0}" destId="{6DAB467E-9EE3-462E-96CA-E55759B619A9}" srcOrd="1" destOrd="0" presId="urn:microsoft.com/office/officeart/2005/8/layout/cycle5"/>
    <dgm:cxn modelId="{8F16E167-1599-4F1A-A6F9-E24C8AD8F005}" type="presParOf" srcId="{4E7D49A9-0863-4B5F-B9EC-9089500665E0}" destId="{8BDB2CC9-95F6-499A-9603-288549BFD71F}" srcOrd="2" destOrd="0" presId="urn:microsoft.com/office/officeart/2005/8/layout/cycle5"/>
    <dgm:cxn modelId="{97EB0FE3-F111-453C-9339-D317296D8B39}" type="presParOf" srcId="{4E7D49A9-0863-4B5F-B9EC-9089500665E0}" destId="{14C1156D-BA1F-4C37-8C9E-5D80F2970A0A}" srcOrd="3" destOrd="0" presId="urn:microsoft.com/office/officeart/2005/8/layout/cycle5"/>
    <dgm:cxn modelId="{6ABEB219-85BA-4DE3-BD3C-8E94BF1457EF}" type="presParOf" srcId="{4E7D49A9-0863-4B5F-B9EC-9089500665E0}" destId="{0918A81B-16C8-4777-A114-451B448565CA}" srcOrd="4" destOrd="0" presId="urn:microsoft.com/office/officeart/2005/8/layout/cycle5"/>
    <dgm:cxn modelId="{3DA7A670-CEB0-4C6D-A9A5-EB91E444E0C2}" type="presParOf" srcId="{4E7D49A9-0863-4B5F-B9EC-9089500665E0}" destId="{7E16E602-B550-4385-B106-D75025DCFFF8}" srcOrd="5" destOrd="0" presId="urn:microsoft.com/office/officeart/2005/8/layout/cycle5"/>
    <dgm:cxn modelId="{02B12DA0-4D6D-4C28-9502-042906194B15}" type="presParOf" srcId="{4E7D49A9-0863-4B5F-B9EC-9089500665E0}" destId="{9D1132A1-0050-4BE4-8F10-78CF5A02493E}" srcOrd="6" destOrd="0" presId="urn:microsoft.com/office/officeart/2005/8/layout/cycle5"/>
    <dgm:cxn modelId="{082A337E-CB65-4746-B0F5-A983795E557A}" type="presParOf" srcId="{4E7D49A9-0863-4B5F-B9EC-9089500665E0}" destId="{3F4C09AA-444E-4356-9B62-2AB4F64DDA21}" srcOrd="7" destOrd="0" presId="urn:microsoft.com/office/officeart/2005/8/layout/cycle5"/>
    <dgm:cxn modelId="{D0495C55-4E14-4E54-91F7-02D29E5F5C68}" type="presParOf" srcId="{4E7D49A9-0863-4B5F-B9EC-9089500665E0}" destId="{81A13AD7-42C2-400C-AEA3-9A079A61B6E8}" srcOrd="8" destOrd="0" presId="urn:microsoft.com/office/officeart/2005/8/layout/cycle5"/>
    <dgm:cxn modelId="{5384AF2C-7384-438C-8DB9-8F1BC710787D}" type="presParOf" srcId="{4E7D49A9-0863-4B5F-B9EC-9089500665E0}" destId="{86ADF7DD-D3DC-4432-B064-4AA5BD5B3CEF}" srcOrd="9" destOrd="0" presId="urn:microsoft.com/office/officeart/2005/8/layout/cycle5"/>
    <dgm:cxn modelId="{A853351C-8110-42E3-8A1A-E28E1A89FFF1}" type="presParOf" srcId="{4E7D49A9-0863-4B5F-B9EC-9089500665E0}" destId="{B9C56C24-66FC-488A-8525-7F2099064E88}" srcOrd="10" destOrd="0" presId="urn:microsoft.com/office/officeart/2005/8/layout/cycle5"/>
    <dgm:cxn modelId="{3FBDE712-8240-4AF0-A33A-9E13014BC62F}" type="presParOf" srcId="{4E7D49A9-0863-4B5F-B9EC-9089500665E0}" destId="{21B3CCFE-B179-4A42-AAF6-A8B7BD3BC644}" srcOrd="11" destOrd="0" presId="urn:microsoft.com/office/officeart/2005/8/layout/cycle5"/>
    <dgm:cxn modelId="{A95E5D6F-8329-46F5-8F77-D0C46BEF96FA}" type="presParOf" srcId="{4E7D49A9-0863-4B5F-B9EC-9089500665E0}" destId="{1DE6591B-03D9-4BA7-A4D0-7B4351F74850}" srcOrd="12" destOrd="0" presId="urn:microsoft.com/office/officeart/2005/8/layout/cycle5"/>
    <dgm:cxn modelId="{C4625406-1DBA-4E78-A4E5-3E70DC342D04}" type="presParOf" srcId="{4E7D49A9-0863-4B5F-B9EC-9089500665E0}" destId="{691B05B4-CD8B-4220-9A5B-43C0B9DA5C98}" srcOrd="13" destOrd="0" presId="urn:microsoft.com/office/officeart/2005/8/layout/cycle5"/>
    <dgm:cxn modelId="{756A1FDD-F62B-4B07-929D-5D66C01D62E6}" type="presParOf" srcId="{4E7D49A9-0863-4B5F-B9EC-9089500665E0}" destId="{54028D16-182E-4EA0-BEB4-EBDDB5966C85}" srcOrd="14" destOrd="0" presId="urn:microsoft.com/office/officeart/2005/8/layout/cycle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1124F6-B8CB-450A-9A6C-1065342DD2EA}" type="doc">
      <dgm:prSet loTypeId="urn:microsoft.com/office/officeart/2005/8/layout/process2" loCatId="process" qsTypeId="urn:microsoft.com/office/officeart/2005/8/quickstyle/simple1" qsCatId="simple" csTypeId="urn:microsoft.com/office/officeart/2005/8/colors/accent1_2" csCatId="accent1" phldr="1"/>
      <dgm:spPr/>
    </dgm:pt>
    <dgm:pt modelId="{88E6B178-2C14-4B31-9643-9AA2F9B0D1ED}">
      <dgm:prSet phldrT="[Text]"/>
      <dgm:spPr/>
      <dgm:t>
        <a:bodyPr/>
        <a:lstStyle/>
        <a:p>
          <a:r>
            <a:rPr lang="en-US" dirty="0" smtClean="0"/>
            <a:t>Initial Population Generation</a:t>
          </a:r>
          <a:endParaRPr lang="en-IN" dirty="0"/>
        </a:p>
      </dgm:t>
    </dgm:pt>
    <dgm:pt modelId="{FD2613B1-825C-4C71-8062-8982852CBC70}" type="parTrans" cxnId="{21639936-E37F-4CDA-8A05-2D22086386E7}">
      <dgm:prSet/>
      <dgm:spPr/>
      <dgm:t>
        <a:bodyPr/>
        <a:lstStyle/>
        <a:p>
          <a:endParaRPr lang="en-IN"/>
        </a:p>
      </dgm:t>
    </dgm:pt>
    <dgm:pt modelId="{00F90638-DF3D-40E4-AB36-012CC6EFCC21}" type="sibTrans" cxnId="{21639936-E37F-4CDA-8A05-2D22086386E7}">
      <dgm:prSet/>
      <dgm:spPr/>
      <dgm:t>
        <a:bodyPr/>
        <a:lstStyle/>
        <a:p>
          <a:endParaRPr lang="en-IN"/>
        </a:p>
      </dgm:t>
    </dgm:pt>
    <dgm:pt modelId="{377C1AAA-EC66-4026-9D2D-93A6ED65DE58}" type="pres">
      <dgm:prSet presAssocID="{C51124F6-B8CB-450A-9A6C-1065342DD2EA}" presName="linearFlow" presStyleCnt="0">
        <dgm:presLayoutVars>
          <dgm:resizeHandles val="exact"/>
        </dgm:presLayoutVars>
      </dgm:prSet>
      <dgm:spPr/>
    </dgm:pt>
    <dgm:pt modelId="{C014DBAD-B855-4432-B1EE-F566A839AAA4}" type="pres">
      <dgm:prSet presAssocID="{88E6B178-2C14-4B31-9643-9AA2F9B0D1ED}" presName="node" presStyleLbl="node1" presStyleIdx="0" presStyleCnt="1" custLinFactNeighborY="-33415">
        <dgm:presLayoutVars>
          <dgm:bulletEnabled val="1"/>
        </dgm:presLayoutVars>
      </dgm:prSet>
      <dgm:spPr/>
      <dgm:t>
        <a:bodyPr/>
        <a:lstStyle/>
        <a:p>
          <a:endParaRPr lang="en-IN"/>
        </a:p>
      </dgm:t>
    </dgm:pt>
  </dgm:ptLst>
  <dgm:cxnLst>
    <dgm:cxn modelId="{EF4C01E5-FAE3-4F8A-BC74-74FCC5690440}" type="presOf" srcId="{88E6B178-2C14-4B31-9643-9AA2F9B0D1ED}" destId="{C014DBAD-B855-4432-B1EE-F566A839AAA4}" srcOrd="0" destOrd="0" presId="urn:microsoft.com/office/officeart/2005/8/layout/process2"/>
    <dgm:cxn modelId="{21639936-E37F-4CDA-8A05-2D22086386E7}" srcId="{C51124F6-B8CB-450A-9A6C-1065342DD2EA}" destId="{88E6B178-2C14-4B31-9643-9AA2F9B0D1ED}" srcOrd="0" destOrd="0" parTransId="{FD2613B1-825C-4C71-8062-8982852CBC70}" sibTransId="{00F90638-DF3D-40E4-AB36-012CC6EFCC21}"/>
    <dgm:cxn modelId="{B1BC1704-2621-4325-B567-D38ABEA01929}" type="presOf" srcId="{C51124F6-B8CB-450A-9A6C-1065342DD2EA}" destId="{377C1AAA-EC66-4026-9D2D-93A6ED65DE58}" srcOrd="0" destOrd="0" presId="urn:microsoft.com/office/officeart/2005/8/layout/process2"/>
    <dgm:cxn modelId="{633EB6BB-B235-4818-BDC9-206CC2E31595}" type="presParOf" srcId="{377C1AAA-EC66-4026-9D2D-93A6ED65DE58}" destId="{C014DBAD-B855-4432-B1EE-F566A839AAA4}" srcOrd="0"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BE0A-197D-472A-ACF2-98763730E5AA}">
      <dsp:nvSpPr>
        <dsp:cNvPr id="0" name=""/>
        <dsp:cNvSpPr/>
      </dsp:nvSpPr>
      <dsp:spPr>
        <a:xfrm>
          <a:off x="2351484" y="1749"/>
          <a:ext cx="1393031" cy="90547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Fitness</a:t>
          </a:r>
          <a:endParaRPr lang="en-IN" sz="1900" kern="1200" dirty="0"/>
        </a:p>
      </dsp:txBody>
      <dsp:txXfrm>
        <a:off x="2395685" y="45950"/>
        <a:ext cx="1304629" cy="817068"/>
      </dsp:txXfrm>
    </dsp:sp>
    <dsp:sp modelId="{8BDB2CC9-95F6-499A-9603-288549BFD71F}">
      <dsp:nvSpPr>
        <dsp:cNvPr id="0" name=""/>
        <dsp:cNvSpPr/>
      </dsp:nvSpPr>
      <dsp:spPr>
        <a:xfrm>
          <a:off x="1238799" y="454484"/>
          <a:ext cx="3618401" cy="3618401"/>
        </a:xfrm>
        <a:custGeom>
          <a:avLst/>
          <a:gdLst/>
          <a:ahLst/>
          <a:cxnLst/>
          <a:rect l="0" t="0" r="0" b="0"/>
          <a:pathLst>
            <a:path>
              <a:moveTo>
                <a:pt x="2692376" y="230211"/>
              </a:moveTo>
              <a:arcTo wR="1809200" hR="1809200" stAng="17953175" swAng="12119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4C1156D-BA1F-4C37-8C9E-5D80F2970A0A}">
      <dsp:nvSpPr>
        <dsp:cNvPr id="0" name=""/>
        <dsp:cNvSpPr/>
      </dsp:nvSpPr>
      <dsp:spPr>
        <a:xfrm>
          <a:off x="4072136" y="1251876"/>
          <a:ext cx="1393031" cy="90547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Selection</a:t>
          </a:r>
          <a:endParaRPr lang="en-IN" sz="1900" kern="1200" dirty="0"/>
        </a:p>
      </dsp:txBody>
      <dsp:txXfrm>
        <a:off x="4116337" y="1296077"/>
        <a:ext cx="1304629" cy="817068"/>
      </dsp:txXfrm>
    </dsp:sp>
    <dsp:sp modelId="{7E16E602-B550-4385-B106-D75025DCFFF8}">
      <dsp:nvSpPr>
        <dsp:cNvPr id="0" name=""/>
        <dsp:cNvSpPr/>
      </dsp:nvSpPr>
      <dsp:spPr>
        <a:xfrm>
          <a:off x="1238799" y="454484"/>
          <a:ext cx="3618401" cy="3618401"/>
        </a:xfrm>
        <a:custGeom>
          <a:avLst/>
          <a:gdLst/>
          <a:ahLst/>
          <a:cxnLst/>
          <a:rect l="0" t="0" r="0" b="0"/>
          <a:pathLst>
            <a:path>
              <a:moveTo>
                <a:pt x="3614066" y="1934368"/>
              </a:moveTo>
              <a:arcTo wR="1809200" hR="1809200" stAng="21838026" swAng="136004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D1132A1-0050-4BE4-8F10-78CF5A02493E}">
      <dsp:nvSpPr>
        <dsp:cNvPr id="0" name=""/>
        <dsp:cNvSpPr/>
      </dsp:nvSpPr>
      <dsp:spPr>
        <a:xfrm>
          <a:off x="3414905" y="3274624"/>
          <a:ext cx="1393031" cy="90547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Crossover </a:t>
          </a:r>
          <a:endParaRPr lang="en-IN" sz="1900" kern="1200" dirty="0"/>
        </a:p>
      </dsp:txBody>
      <dsp:txXfrm>
        <a:off x="3459106" y="3318825"/>
        <a:ext cx="1304629" cy="817068"/>
      </dsp:txXfrm>
    </dsp:sp>
    <dsp:sp modelId="{81A13AD7-42C2-400C-AEA3-9A079A61B6E8}">
      <dsp:nvSpPr>
        <dsp:cNvPr id="0" name=""/>
        <dsp:cNvSpPr/>
      </dsp:nvSpPr>
      <dsp:spPr>
        <a:xfrm>
          <a:off x="1238799" y="454484"/>
          <a:ext cx="3618401" cy="3618401"/>
        </a:xfrm>
        <a:custGeom>
          <a:avLst/>
          <a:gdLst/>
          <a:ahLst/>
          <a:cxnLst/>
          <a:rect l="0" t="0" r="0" b="0"/>
          <a:pathLst>
            <a:path>
              <a:moveTo>
                <a:pt x="2031344" y="3604711"/>
              </a:moveTo>
              <a:arcTo wR="1809200" hR="1809200" stAng="4976825" swAng="84634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6ADF7DD-D3DC-4432-B064-4AA5BD5B3CEF}">
      <dsp:nvSpPr>
        <dsp:cNvPr id="0" name=""/>
        <dsp:cNvSpPr/>
      </dsp:nvSpPr>
      <dsp:spPr>
        <a:xfrm>
          <a:off x="1288062" y="3274624"/>
          <a:ext cx="1393031" cy="90547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Mutation</a:t>
          </a:r>
          <a:endParaRPr lang="en-IN" sz="1900" kern="1200" dirty="0"/>
        </a:p>
      </dsp:txBody>
      <dsp:txXfrm>
        <a:off x="1332263" y="3318825"/>
        <a:ext cx="1304629" cy="817068"/>
      </dsp:txXfrm>
    </dsp:sp>
    <dsp:sp modelId="{21B3CCFE-B179-4A42-AAF6-A8B7BD3BC644}">
      <dsp:nvSpPr>
        <dsp:cNvPr id="0" name=""/>
        <dsp:cNvSpPr/>
      </dsp:nvSpPr>
      <dsp:spPr>
        <a:xfrm>
          <a:off x="1238799" y="454484"/>
          <a:ext cx="3618401" cy="3618401"/>
        </a:xfrm>
        <a:custGeom>
          <a:avLst/>
          <a:gdLst/>
          <a:ahLst/>
          <a:cxnLst/>
          <a:rect l="0" t="0" r="0" b="0"/>
          <a:pathLst>
            <a:path>
              <a:moveTo>
                <a:pt x="191984" y="2620261"/>
              </a:moveTo>
              <a:arcTo wR="1809200" hR="1809200" stAng="9201928" swAng="136004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DE6591B-03D9-4BA7-A4D0-7B4351F74850}">
      <dsp:nvSpPr>
        <dsp:cNvPr id="0" name=""/>
        <dsp:cNvSpPr/>
      </dsp:nvSpPr>
      <dsp:spPr>
        <a:xfrm>
          <a:off x="630832" y="1251876"/>
          <a:ext cx="1393031" cy="90547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Next Generation </a:t>
          </a:r>
          <a:endParaRPr lang="en-IN" sz="1900" kern="1200" dirty="0"/>
        </a:p>
      </dsp:txBody>
      <dsp:txXfrm>
        <a:off x="675033" y="1296077"/>
        <a:ext cx="1304629" cy="817068"/>
      </dsp:txXfrm>
    </dsp:sp>
    <dsp:sp modelId="{54028D16-182E-4EA0-BEB4-EBDDB5966C85}">
      <dsp:nvSpPr>
        <dsp:cNvPr id="0" name=""/>
        <dsp:cNvSpPr/>
      </dsp:nvSpPr>
      <dsp:spPr>
        <a:xfrm>
          <a:off x="1238799" y="454484"/>
          <a:ext cx="3618401" cy="3618401"/>
        </a:xfrm>
        <a:custGeom>
          <a:avLst/>
          <a:gdLst/>
          <a:ahLst/>
          <a:cxnLst/>
          <a:rect l="0" t="0" r="0" b="0"/>
          <a:pathLst>
            <a:path>
              <a:moveTo>
                <a:pt x="435140" y="632269"/>
              </a:moveTo>
              <a:arcTo wR="1809200" hR="1809200" stAng="13234873" swAng="12119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4DBAD-B855-4432-B1EE-F566A839AAA4}">
      <dsp:nvSpPr>
        <dsp:cNvPr id="0" name=""/>
        <dsp:cNvSpPr/>
      </dsp:nvSpPr>
      <dsp:spPr>
        <a:xfrm>
          <a:off x="0" y="0"/>
          <a:ext cx="1447800" cy="913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Initial Population Generation</a:t>
          </a:r>
          <a:endParaRPr lang="en-IN" sz="1700" kern="1200" dirty="0"/>
        </a:p>
      </dsp:txBody>
      <dsp:txXfrm>
        <a:off x="26756" y="26756"/>
        <a:ext cx="1394288" cy="85999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BA2F72D4-0653-4C16-B0EC-1EDCCC10E983}" type="datetimeFigureOut">
              <a:rPr lang="en-NZ" smtClean="0"/>
              <a:t>21/10/2019</a:t>
            </a:fld>
            <a:endParaRPr lang="en-NZ"/>
          </a:p>
        </p:txBody>
      </p:sp>
      <p:sp>
        <p:nvSpPr>
          <p:cNvPr id="4" name="Footer Placeholder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BC2BE834-621A-45A5-AE6A-345CD9273BFC}" type="slidenum">
              <a:rPr lang="en-NZ" smtClean="0"/>
              <a:t>‹#›</a:t>
            </a:fld>
            <a:endParaRPr lang="en-NZ"/>
          </a:p>
        </p:txBody>
      </p:sp>
    </p:spTree>
    <p:extLst>
      <p:ext uri="{BB962C8B-B14F-4D97-AF65-F5344CB8AC3E}">
        <p14:creationId xmlns:p14="http://schemas.microsoft.com/office/powerpoint/2010/main" val="1193472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A4EBEAF8-B9F8-455C-A9A4-79E28758DE28}" type="datetimeFigureOut">
              <a:rPr lang="en-US" smtClean="0"/>
              <a:t>10/21/2019</a:t>
            </a:fld>
            <a:endParaRPr lang="en-US"/>
          </a:p>
        </p:txBody>
      </p:sp>
      <p:sp>
        <p:nvSpPr>
          <p:cNvPr id="4" name="Slide Image Placeholder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16B8C963-0DE6-4C6F-84FD-3327D0196A30}" type="slidenum">
              <a:rPr lang="en-US" smtClean="0"/>
              <a:t>‹#›</a:t>
            </a:fld>
            <a:endParaRPr lang="en-US"/>
          </a:p>
        </p:txBody>
      </p:sp>
    </p:spTree>
    <p:extLst>
      <p:ext uri="{BB962C8B-B14F-4D97-AF65-F5344CB8AC3E}">
        <p14:creationId xmlns:p14="http://schemas.microsoft.com/office/powerpoint/2010/main" val="349831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1</a:t>
            </a:fld>
            <a:endParaRPr lang="en-US"/>
          </a:p>
        </p:txBody>
      </p:sp>
    </p:spTree>
    <p:extLst>
      <p:ext uri="{BB962C8B-B14F-4D97-AF65-F5344CB8AC3E}">
        <p14:creationId xmlns:p14="http://schemas.microsoft.com/office/powerpoint/2010/main" val="282606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DNA seen through the eyes of a coder: </a:t>
            </a:r>
            <a:r>
              <a:rPr lang="en-US" dirty="0" smtClean="0"/>
              <a:t>https://ds9a.nl/amazing-dna/</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a:t>
            </a:fld>
            <a:endParaRPr lang="en-US"/>
          </a:p>
        </p:txBody>
      </p:sp>
    </p:spTree>
    <p:extLst>
      <p:ext uri="{BB962C8B-B14F-4D97-AF65-F5344CB8AC3E}">
        <p14:creationId xmlns:p14="http://schemas.microsoft.com/office/powerpoint/2010/main" val="170910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smtClean="0"/>
              <a:t>The set of all possible solutions or values which the inputs can take make up the search space. In this search space, lies a point or a set of points which gives the optimal solution. The aim of optimization is to find that point or set of points in the search space.</a:t>
            </a:r>
          </a:p>
          <a:p>
            <a:pPr marL="171450" indent="-171450">
              <a:buFont typeface="Arial" panose="020B0604020202020204" pitchFamily="34" charset="0"/>
              <a:buChar char="•"/>
            </a:pPr>
            <a:r>
              <a:rPr lang="en-NZ" dirty="0" smtClean="0"/>
              <a:t>Doesn’t this sound similar to what machine learning algorithms do?</a:t>
            </a:r>
          </a:p>
          <a:p>
            <a:pPr marL="171450" indent="-171450">
              <a:buFont typeface="Arial" panose="020B0604020202020204" pitchFamily="34" charset="0"/>
              <a:buChar char="•"/>
            </a:pPr>
            <a:r>
              <a:rPr lang="en-NZ" dirty="0" smtClean="0"/>
              <a:t>Yes, but some problems have search spaces that are so vast that current machine learning algorithms are hopeless at them, hence alternative approaches such as GAs are useful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5</a:t>
            </a:fld>
            <a:endParaRPr lang="en-US"/>
          </a:p>
        </p:txBody>
      </p:sp>
    </p:spTree>
    <p:extLst>
      <p:ext uri="{BB962C8B-B14F-4D97-AF65-F5344CB8AC3E}">
        <p14:creationId xmlns:p14="http://schemas.microsoft.com/office/powerpoint/2010/main" val="260095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8</a:t>
            </a:fld>
            <a:endParaRPr lang="en-US"/>
          </a:p>
        </p:txBody>
      </p:sp>
    </p:spTree>
    <p:extLst>
      <p:ext uri="{BB962C8B-B14F-4D97-AF65-F5344CB8AC3E}">
        <p14:creationId xmlns:p14="http://schemas.microsoft.com/office/powerpoint/2010/main" val="159686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6B8C963-0DE6-4C6F-84FD-3327D0196A30}" type="slidenum">
              <a:rPr lang="en-US" smtClean="0"/>
              <a:t>10</a:t>
            </a:fld>
            <a:endParaRPr lang="en-US"/>
          </a:p>
        </p:txBody>
      </p:sp>
    </p:spTree>
    <p:extLst>
      <p:ext uri="{BB962C8B-B14F-4D97-AF65-F5344CB8AC3E}">
        <p14:creationId xmlns:p14="http://schemas.microsoft.com/office/powerpoint/2010/main" val="326448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The diversity of the population should be maintained otherwise it might lead to premature convergence.</a:t>
            </a:r>
          </a:p>
          <a:p>
            <a:pPr marL="171450" indent="-171450">
              <a:buFont typeface="Arial" panose="020B0604020202020204" pitchFamily="34" charset="0"/>
              <a:buChar char="•"/>
            </a:pPr>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The population size should not be kept very large as it can cause a GA to slow down, while a smaller population might not be enough for a good mating pool. Therefore, an optimal population size needs to be decided by trial and error.</a:t>
            </a:r>
          </a:p>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16B8C963-0DE6-4C6F-84FD-3327D0196A30}" type="slidenum">
              <a:rPr lang="en-US" smtClean="0"/>
              <a:t>11</a:t>
            </a:fld>
            <a:endParaRPr lang="en-US"/>
          </a:p>
        </p:txBody>
      </p:sp>
    </p:spTree>
    <p:extLst>
      <p:ext uri="{BB962C8B-B14F-4D97-AF65-F5344CB8AC3E}">
        <p14:creationId xmlns:p14="http://schemas.microsoft.com/office/powerpoint/2010/main" val="225450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16B8C963-0DE6-4C6F-84FD-3327D0196A30}" type="slidenum">
              <a:rPr lang="en-US" smtClean="0"/>
              <a:t>27</a:t>
            </a:fld>
            <a:endParaRPr lang="en-US"/>
          </a:p>
        </p:txBody>
      </p:sp>
    </p:spTree>
    <p:extLst>
      <p:ext uri="{BB962C8B-B14F-4D97-AF65-F5344CB8AC3E}">
        <p14:creationId xmlns:p14="http://schemas.microsoft.com/office/powerpoint/2010/main" val="34345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6B8C963-0DE6-4C6F-84FD-3327D0196A30}" type="slidenum">
              <a:rPr lang="en-US" smtClean="0"/>
              <a:t>28</a:t>
            </a:fld>
            <a:endParaRPr lang="en-US"/>
          </a:p>
        </p:txBody>
      </p:sp>
    </p:spTree>
    <p:extLst>
      <p:ext uri="{BB962C8B-B14F-4D97-AF65-F5344CB8AC3E}">
        <p14:creationId xmlns:p14="http://schemas.microsoft.com/office/powerpoint/2010/main" val="37308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0928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25408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19746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5039"/>
            <a:ext cx="7886700" cy="77169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046205"/>
            <a:ext cx="7886700" cy="5130758"/>
          </a:xfrm>
        </p:spPr>
        <p:txBody>
          <a:bodyPr/>
          <a:lstStyle>
            <a:lvl2pPr marL="685800" indent="-228600">
              <a:buFont typeface="Calibri" panose="020F0502020204030204" pitchFamily="34" charset="0"/>
              <a:buChar char="-"/>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9645966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A810D94-E438-40FB-B881-8F883494DF4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3376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810D94-E438-40FB-B881-8F883494DF4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8383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810D94-E438-40FB-B881-8F883494DF4D}"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8672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810D94-E438-40FB-B881-8F883494DF4D}"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3362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D94-E438-40FB-B881-8F883494DF4D}"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17266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01464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250090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10D94-E438-40FB-B881-8F883494DF4D}" type="datetimeFigureOut">
              <a:rPr lang="en-US" smtClean="0"/>
              <a:t>10/21/2019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7D940-A4D3-4B80-AE6F-3BEC3EC13167}" type="slidenum">
              <a:rPr lang="en-US" smtClean="0"/>
              <a:t>‹#›</a:t>
            </a:fld>
            <a:endParaRPr lang="en-US"/>
          </a:p>
        </p:txBody>
      </p:sp>
    </p:spTree>
    <p:extLst>
      <p:ext uri="{BB962C8B-B14F-4D97-AF65-F5344CB8AC3E}">
        <p14:creationId xmlns:p14="http://schemas.microsoft.com/office/powerpoint/2010/main" val="2928694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gif"/><Relationship Id="rId9" Type="http://schemas.openxmlformats.org/officeDocument/2006/relationships/image" Target="../media/image10.gif"/></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366837"/>
          </a:xfrm>
        </p:spPr>
        <p:txBody>
          <a:bodyPr>
            <a:normAutofit/>
          </a:bodyPr>
          <a:lstStyle/>
          <a:p>
            <a:r>
              <a:rPr lang="en-US" sz="4400" dirty="0" smtClean="0"/>
              <a:t>Genetic/Evolutionary Algorithms</a:t>
            </a:r>
            <a:endParaRPr lang="en-US" sz="4400" dirty="0"/>
          </a:p>
        </p:txBody>
      </p:sp>
      <p:pic>
        <p:nvPicPr>
          <p:cNvPr id="4" name="Picture 3"/>
          <p:cNvPicPr>
            <a:picLocks noChangeAspect="1"/>
          </p:cNvPicPr>
          <p:nvPr/>
        </p:nvPicPr>
        <p:blipFill>
          <a:blip r:embed="rId3"/>
          <a:stretch>
            <a:fillRect/>
          </a:stretch>
        </p:blipFill>
        <p:spPr>
          <a:xfrm>
            <a:off x="1943100" y="3319462"/>
            <a:ext cx="5060156" cy="3373437"/>
          </a:xfrm>
          <a:prstGeom prst="rect">
            <a:avLst/>
          </a:prstGeom>
        </p:spPr>
      </p:pic>
    </p:spTree>
    <p:extLst>
      <p:ext uri="{BB962C8B-B14F-4D97-AF65-F5344CB8AC3E}">
        <p14:creationId xmlns:p14="http://schemas.microsoft.com/office/powerpoint/2010/main" val="1378220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Genotype representation</a:t>
            </a:r>
            <a:endParaRPr lang="en-NZ" dirty="0"/>
          </a:p>
        </p:txBody>
      </p:sp>
      <p:sp>
        <p:nvSpPr>
          <p:cNvPr id="3" name="Content Placeholder 2"/>
          <p:cNvSpPr>
            <a:spLocks noGrp="1"/>
          </p:cNvSpPr>
          <p:nvPr>
            <p:ph idx="1"/>
          </p:nvPr>
        </p:nvSpPr>
        <p:spPr>
          <a:xfrm>
            <a:off x="628650" y="1046205"/>
            <a:ext cx="8375650" cy="5130758"/>
          </a:xfrm>
        </p:spPr>
        <p:txBody>
          <a:bodyPr/>
          <a:lstStyle/>
          <a:p>
            <a:r>
              <a:rPr lang="en-NZ" sz="2400" dirty="0"/>
              <a:t>D</a:t>
            </a:r>
            <a:r>
              <a:rPr lang="en-NZ" sz="2400" dirty="0" smtClean="0"/>
              <a:t>eciding how to </a:t>
            </a:r>
            <a:r>
              <a:rPr lang="en-NZ" sz="2400" dirty="0"/>
              <a:t>represent our c</a:t>
            </a:r>
            <a:r>
              <a:rPr lang="en-NZ" sz="2400" dirty="0" smtClean="0"/>
              <a:t>hromosomes (i.e. candidate solutions or </a:t>
            </a:r>
            <a:r>
              <a:rPr lang="en-NZ" sz="2400" dirty="0" err="1" smtClean="0"/>
              <a:t>operazionalizations</a:t>
            </a:r>
            <a:r>
              <a:rPr lang="en-NZ" sz="2400" dirty="0" smtClean="0"/>
              <a:t> of our problem).</a:t>
            </a:r>
            <a:r>
              <a:rPr lang="en-NZ" sz="2400" dirty="0"/>
              <a:t> </a:t>
            </a:r>
            <a:endParaRPr lang="en-NZ" sz="2400" dirty="0" smtClean="0"/>
          </a:p>
          <a:p>
            <a:pPr lvl="1"/>
            <a:r>
              <a:rPr lang="en-NZ" dirty="0" smtClean="0"/>
              <a:t>Binary representation: genotype </a:t>
            </a:r>
            <a:r>
              <a:rPr lang="en-NZ" dirty="0"/>
              <a:t>consists of bit strings</a:t>
            </a:r>
            <a:r>
              <a:rPr lang="en-NZ" dirty="0" smtClean="0"/>
              <a:t>.</a:t>
            </a:r>
          </a:p>
          <a:p>
            <a:pPr lvl="1"/>
            <a:endParaRPr lang="en-NZ" dirty="0" smtClean="0"/>
          </a:p>
          <a:p>
            <a:pPr lvl="1"/>
            <a:endParaRPr lang="en-NZ" dirty="0" smtClean="0"/>
          </a:p>
          <a:p>
            <a:pPr lvl="1"/>
            <a:endParaRPr lang="en-NZ" dirty="0"/>
          </a:p>
          <a:p>
            <a:pPr lvl="1"/>
            <a:r>
              <a:rPr lang="en-NZ" dirty="0"/>
              <a:t>Integer representation: genotype consists of integer values</a:t>
            </a:r>
          </a:p>
          <a:p>
            <a:pPr lvl="1"/>
            <a:endParaRPr lang="en-NZ" dirty="0" smtClean="0"/>
          </a:p>
          <a:p>
            <a:pPr lvl="1"/>
            <a:endParaRPr lang="en-NZ" dirty="0" smtClean="0"/>
          </a:p>
          <a:p>
            <a:pPr lvl="1"/>
            <a:endParaRPr lang="en-NZ" dirty="0" smtClean="0"/>
          </a:p>
          <a:p>
            <a:pPr lvl="1"/>
            <a:r>
              <a:rPr lang="en-NZ" dirty="0" smtClean="0"/>
              <a:t>Real value representation: Genotype consists of continuous </a:t>
            </a:r>
            <a:r>
              <a:rPr lang="en-NZ" dirty="0"/>
              <a:t>rather than discrete </a:t>
            </a:r>
            <a:r>
              <a:rPr lang="en-NZ" dirty="0" smtClean="0"/>
              <a:t>variables</a:t>
            </a:r>
          </a:p>
        </p:txBody>
      </p:sp>
      <p:pic>
        <p:nvPicPr>
          <p:cNvPr id="4" name="Picture 3"/>
          <p:cNvPicPr>
            <a:picLocks noChangeAspect="1"/>
          </p:cNvPicPr>
          <p:nvPr/>
        </p:nvPicPr>
        <p:blipFill>
          <a:blip r:embed="rId3"/>
          <a:stretch>
            <a:fillRect/>
          </a:stretch>
        </p:blipFill>
        <p:spPr>
          <a:xfrm>
            <a:off x="2153366" y="2387289"/>
            <a:ext cx="4351449" cy="703484"/>
          </a:xfrm>
          <a:prstGeom prst="rect">
            <a:avLst/>
          </a:prstGeom>
        </p:spPr>
      </p:pic>
      <p:pic>
        <p:nvPicPr>
          <p:cNvPr id="5" name="Picture 4"/>
          <p:cNvPicPr>
            <a:picLocks noChangeAspect="1"/>
          </p:cNvPicPr>
          <p:nvPr/>
        </p:nvPicPr>
        <p:blipFill>
          <a:blip r:embed="rId4"/>
          <a:stretch>
            <a:fillRect/>
          </a:stretch>
        </p:blipFill>
        <p:spPr>
          <a:xfrm>
            <a:off x="2205686" y="3758725"/>
            <a:ext cx="4299129" cy="601878"/>
          </a:xfrm>
          <a:prstGeom prst="rect">
            <a:avLst/>
          </a:prstGeom>
        </p:spPr>
      </p:pic>
      <p:pic>
        <p:nvPicPr>
          <p:cNvPr id="6" name="Picture 5"/>
          <p:cNvPicPr>
            <a:picLocks noChangeAspect="1"/>
          </p:cNvPicPr>
          <p:nvPr/>
        </p:nvPicPr>
        <p:blipFill>
          <a:blip r:embed="rId5"/>
          <a:stretch>
            <a:fillRect/>
          </a:stretch>
        </p:blipFill>
        <p:spPr>
          <a:xfrm>
            <a:off x="1714500" y="5838825"/>
            <a:ext cx="5715000" cy="676275"/>
          </a:xfrm>
          <a:prstGeom prst="rect">
            <a:avLst/>
          </a:prstGeom>
        </p:spPr>
      </p:pic>
    </p:spTree>
    <p:extLst>
      <p:ext uri="{BB962C8B-B14F-4D97-AF65-F5344CB8AC3E}">
        <p14:creationId xmlns:p14="http://schemas.microsoft.com/office/powerpoint/2010/main" val="3682560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399440" cy="497759"/>
          </a:xfrm>
        </p:spPr>
        <p:txBody>
          <a:bodyPr>
            <a:normAutofit fontScale="90000"/>
          </a:bodyPr>
          <a:lstStyle/>
          <a:p>
            <a:r>
              <a:rPr lang="en-US" dirty="0" smtClean="0">
                <a:latin typeface="Cambria" pitchFamily="18" charset="0"/>
              </a:rPr>
              <a:t>Initial Generation of a population</a:t>
            </a:r>
            <a:endParaRPr lang="en-US" dirty="0">
              <a:latin typeface="Cambria" pitchFamily="18" charset="0"/>
            </a:endParaRPr>
          </a:p>
        </p:txBody>
      </p:sp>
      <p:sp>
        <p:nvSpPr>
          <p:cNvPr id="3" name="Content Placeholder 2"/>
          <p:cNvSpPr>
            <a:spLocks noGrp="1"/>
          </p:cNvSpPr>
          <p:nvPr>
            <p:ph sz="quarter" idx="1"/>
          </p:nvPr>
        </p:nvSpPr>
        <p:spPr>
          <a:xfrm>
            <a:off x="5793078" y="1484086"/>
            <a:ext cx="3737288" cy="5130758"/>
          </a:xfrm>
        </p:spPr>
        <p:txBody>
          <a:bodyPr>
            <a:normAutofit/>
          </a:bodyPr>
          <a:lstStyle/>
          <a:p>
            <a:pPr marL="0" indent="0">
              <a:buNone/>
            </a:pPr>
            <a:r>
              <a:rPr lang="en-US" sz="2000" dirty="0"/>
              <a:t> </a:t>
            </a:r>
          </a:p>
          <a:p>
            <a:pPr marL="0" indent="0">
              <a:buNone/>
            </a:pPr>
            <a:r>
              <a:rPr lang="en-US" sz="1800" dirty="0">
                <a:latin typeface="Cambria" pitchFamily="18" charset="0"/>
              </a:rPr>
              <a:t>     1     1     0     1     1     0     1     0</a:t>
            </a:r>
          </a:p>
          <a:p>
            <a:pPr marL="0" indent="0">
              <a:buNone/>
            </a:pPr>
            <a:r>
              <a:rPr lang="en-US" sz="1800" dirty="0">
                <a:latin typeface="Cambria" pitchFamily="18" charset="0"/>
              </a:rPr>
              <a:t>     0     1     1     1     1     0     1     1</a:t>
            </a:r>
          </a:p>
          <a:p>
            <a:pPr marL="0" indent="0">
              <a:buNone/>
            </a:pPr>
            <a:r>
              <a:rPr lang="en-US" sz="1800" dirty="0">
                <a:latin typeface="Cambria" pitchFamily="18" charset="0"/>
              </a:rPr>
              <a:t>     1     1     1     0     1     0     1     0</a:t>
            </a:r>
          </a:p>
          <a:p>
            <a:pPr marL="0" indent="0">
              <a:buNone/>
            </a:pPr>
            <a:r>
              <a:rPr lang="en-US" sz="1800" dirty="0">
                <a:latin typeface="Cambria" pitchFamily="18" charset="0"/>
              </a:rPr>
              <a:t>     0     0     0     1     1     0     1     0</a:t>
            </a:r>
          </a:p>
          <a:p>
            <a:pPr marL="0" indent="0">
              <a:buNone/>
            </a:pPr>
            <a:r>
              <a:rPr lang="en-US" sz="1800" dirty="0">
                <a:latin typeface="Cambria" pitchFamily="18" charset="0"/>
              </a:rPr>
              <a:t>     0     0     1     1     0     0     0     1</a:t>
            </a:r>
          </a:p>
          <a:p>
            <a:pPr marL="0" indent="0">
              <a:buNone/>
            </a:pPr>
            <a:r>
              <a:rPr lang="en-US" sz="1800" dirty="0">
                <a:latin typeface="Cambria" pitchFamily="18" charset="0"/>
              </a:rPr>
              <a:t>     1     1     0     1     1     0     0     0</a:t>
            </a:r>
          </a:p>
          <a:p>
            <a:pPr marL="0" indent="0">
              <a:buNone/>
            </a:pPr>
            <a:r>
              <a:rPr lang="en-US" sz="1800" dirty="0">
                <a:latin typeface="Cambria" pitchFamily="18" charset="0"/>
              </a:rPr>
              <a:t>     1     0     1     0     1     0     1     1</a:t>
            </a:r>
          </a:p>
          <a:p>
            <a:pPr marL="0" indent="0">
              <a:buNone/>
            </a:pPr>
            <a:r>
              <a:rPr lang="en-US" sz="1800" dirty="0">
                <a:latin typeface="Cambria" pitchFamily="18" charset="0"/>
              </a:rPr>
              <a:t>     1     1     1     0     0     0     1     0</a:t>
            </a:r>
          </a:p>
          <a:p>
            <a:pPr marL="0" indent="0">
              <a:buNone/>
            </a:pPr>
            <a:r>
              <a:rPr lang="en-US" sz="1800" dirty="0">
                <a:latin typeface="Cambria" pitchFamily="18" charset="0"/>
              </a:rPr>
              <a:t>     1     0     1     0     0     0     1     0</a:t>
            </a:r>
          </a:p>
          <a:p>
            <a:pPr marL="0" indent="0">
              <a:buNone/>
            </a:pPr>
            <a:r>
              <a:rPr lang="en-US" sz="1800" dirty="0">
                <a:latin typeface="Cambria" pitchFamily="18" charset="0"/>
              </a:rPr>
              <a:t>     0     1     1     1     1     0     1     1</a:t>
            </a:r>
          </a:p>
        </p:txBody>
      </p:sp>
      <p:sp>
        <p:nvSpPr>
          <p:cNvPr id="5" name="Content Placeholder 2"/>
          <p:cNvSpPr txBox="1">
            <a:spLocks/>
          </p:cNvSpPr>
          <p:nvPr/>
        </p:nvSpPr>
        <p:spPr>
          <a:xfrm>
            <a:off x="298450" y="1173205"/>
            <a:ext cx="5360026" cy="513075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There are two primary methods to initialize a population in a GA. </a:t>
            </a:r>
            <a:endParaRPr lang="en-NZ" dirty="0" smtClean="0"/>
          </a:p>
          <a:p>
            <a:pPr lvl="1"/>
            <a:r>
              <a:rPr lang="en-NZ" b="1" dirty="0" smtClean="0"/>
              <a:t>Random Initialization</a:t>
            </a:r>
            <a:r>
              <a:rPr lang="en-NZ" dirty="0" smtClean="0"/>
              <a:t> − Populate the initial population with completely random solutions.</a:t>
            </a:r>
          </a:p>
          <a:p>
            <a:pPr lvl="1"/>
            <a:r>
              <a:rPr lang="en-NZ" b="1" dirty="0" smtClean="0"/>
              <a:t>Heuristic </a:t>
            </a:r>
            <a:r>
              <a:rPr lang="en-NZ" b="1" dirty="0"/>
              <a:t>initialization</a:t>
            </a:r>
            <a:r>
              <a:rPr lang="en-NZ" dirty="0"/>
              <a:t> − Populate the initial population using a known heuristic for the problem</a:t>
            </a:r>
            <a:r>
              <a:rPr lang="en-NZ" dirty="0" smtClean="0"/>
              <a:t>.</a:t>
            </a:r>
          </a:p>
          <a:p>
            <a:r>
              <a:rPr lang="en-NZ" dirty="0" smtClean="0"/>
              <a:t>Once we have a population we need to choose the population replacement model over iterations/generations of the algorithm</a:t>
            </a:r>
          </a:p>
          <a:p>
            <a:pPr lvl="1"/>
            <a:r>
              <a:rPr lang="en-NZ" dirty="0" smtClean="0"/>
              <a:t>Steady State: we </a:t>
            </a:r>
            <a:r>
              <a:rPr lang="en-NZ" dirty="0"/>
              <a:t>generate one or two off-springs in each iteration and they replace one or two individuals from the population. A steady state GA is also known as </a:t>
            </a:r>
            <a:r>
              <a:rPr lang="en-NZ" b="1" dirty="0"/>
              <a:t>Incremental GA</a:t>
            </a:r>
            <a:r>
              <a:rPr lang="en-NZ" dirty="0"/>
              <a:t>.</a:t>
            </a:r>
          </a:p>
          <a:p>
            <a:pPr lvl="1"/>
            <a:r>
              <a:rPr lang="en-NZ" dirty="0" smtClean="0"/>
              <a:t>Generational: we </a:t>
            </a:r>
            <a:r>
              <a:rPr lang="en-NZ" dirty="0"/>
              <a:t>generate ‘n’ off-springs, where n is the population size, and the entire population is replaced by the new one at the end of the iteration.</a:t>
            </a:r>
          </a:p>
          <a:p>
            <a:endParaRPr lang="en-NZ" dirty="0"/>
          </a:p>
        </p:txBody>
      </p:sp>
    </p:spTree>
    <p:extLst>
      <p:ext uri="{BB962C8B-B14F-4D97-AF65-F5344CB8AC3E}">
        <p14:creationId xmlns:p14="http://schemas.microsoft.com/office/powerpoint/2010/main" val="347858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Fitness function</a:t>
            </a:r>
            <a:endParaRPr lang="en-NZ" dirty="0"/>
          </a:p>
        </p:txBody>
      </p:sp>
      <p:sp>
        <p:nvSpPr>
          <p:cNvPr id="3" name="Content Placeholder 2"/>
          <p:cNvSpPr>
            <a:spLocks noGrp="1"/>
          </p:cNvSpPr>
          <p:nvPr>
            <p:ph idx="1"/>
          </p:nvPr>
        </p:nvSpPr>
        <p:spPr>
          <a:xfrm>
            <a:off x="628650" y="1046205"/>
            <a:ext cx="4651688" cy="5130758"/>
          </a:xfrm>
        </p:spPr>
        <p:txBody>
          <a:bodyPr>
            <a:normAutofit fontScale="85000" lnSpcReduction="20000"/>
          </a:bodyPr>
          <a:lstStyle/>
          <a:p>
            <a:r>
              <a:rPr lang="en-NZ" dirty="0"/>
              <a:t>The fitness function simply defined is a function which takes a </a:t>
            </a:r>
            <a:r>
              <a:rPr lang="en-NZ" b="1" dirty="0"/>
              <a:t>candidate solution to the problem as input and produces as output</a:t>
            </a:r>
            <a:r>
              <a:rPr lang="en-NZ" dirty="0"/>
              <a:t> how “fit” our how “good” the solution is with respect to the problem in consideration</a:t>
            </a:r>
            <a:r>
              <a:rPr lang="en-NZ" dirty="0" smtClean="0"/>
              <a:t>.</a:t>
            </a:r>
          </a:p>
          <a:p>
            <a:r>
              <a:rPr lang="en-NZ" dirty="0"/>
              <a:t>Calculation of fitness value is done repeatedly in a GA and therefore it should be </a:t>
            </a:r>
            <a:r>
              <a:rPr lang="en-NZ" dirty="0" smtClean="0"/>
              <a:t>computationally </a:t>
            </a:r>
            <a:r>
              <a:rPr lang="en-NZ" dirty="0"/>
              <a:t>fast. </a:t>
            </a:r>
            <a:endParaRPr lang="en-NZ" dirty="0" smtClean="0"/>
          </a:p>
          <a:p>
            <a:pPr lvl="1"/>
            <a:r>
              <a:rPr lang="en-NZ" dirty="0" smtClean="0"/>
              <a:t>A </a:t>
            </a:r>
            <a:r>
              <a:rPr lang="en-NZ" dirty="0"/>
              <a:t>slow computation of the fitness value can adversely affect a GA and make it exceptionally slow</a:t>
            </a:r>
            <a:r>
              <a:rPr lang="en-NZ" dirty="0" smtClean="0"/>
              <a:t>.</a:t>
            </a:r>
          </a:p>
          <a:p>
            <a:pPr lvl="1"/>
            <a:r>
              <a:rPr lang="en-NZ" dirty="0" smtClean="0"/>
              <a:t>This should bring a bell about the importance of vectorising if possible the computation</a:t>
            </a:r>
            <a:endParaRPr lang="en-NZ" dirty="0"/>
          </a:p>
        </p:txBody>
      </p:sp>
      <p:pic>
        <p:nvPicPr>
          <p:cNvPr id="4" name="Picture 3"/>
          <p:cNvPicPr>
            <a:picLocks noChangeAspect="1"/>
          </p:cNvPicPr>
          <p:nvPr/>
        </p:nvPicPr>
        <p:blipFill rotWithShape="1">
          <a:blip r:embed="rId2"/>
          <a:srcRect t="9214" r="7871" b="2975"/>
          <a:stretch/>
        </p:blipFill>
        <p:spPr>
          <a:xfrm>
            <a:off x="5500556" y="1810809"/>
            <a:ext cx="3269957" cy="3116687"/>
          </a:xfrm>
          <a:prstGeom prst="rect">
            <a:avLst/>
          </a:prstGeom>
        </p:spPr>
      </p:pic>
      <p:pic>
        <p:nvPicPr>
          <p:cNvPr id="5" name="Picture 4"/>
          <p:cNvPicPr>
            <a:picLocks noChangeAspect="1"/>
          </p:cNvPicPr>
          <p:nvPr/>
        </p:nvPicPr>
        <p:blipFill rotWithShape="1">
          <a:blip r:embed="rId3"/>
          <a:srcRect t="7703" r="74745" b="82014"/>
          <a:stretch/>
        </p:blipFill>
        <p:spPr>
          <a:xfrm>
            <a:off x="6813597" y="4372964"/>
            <a:ext cx="643874" cy="139671"/>
          </a:xfrm>
          <a:prstGeom prst="rect">
            <a:avLst/>
          </a:prstGeom>
        </p:spPr>
      </p:pic>
      <p:pic>
        <p:nvPicPr>
          <p:cNvPr id="6" name="Picture 5"/>
          <p:cNvPicPr>
            <a:picLocks noChangeAspect="1"/>
          </p:cNvPicPr>
          <p:nvPr/>
        </p:nvPicPr>
        <p:blipFill rotWithShape="1">
          <a:blip r:embed="rId3"/>
          <a:srcRect l="73661" t="89253" r="2797"/>
          <a:stretch/>
        </p:blipFill>
        <p:spPr>
          <a:xfrm>
            <a:off x="7653195" y="4102729"/>
            <a:ext cx="601182" cy="146212"/>
          </a:xfrm>
          <a:prstGeom prst="rect">
            <a:avLst/>
          </a:prstGeom>
        </p:spPr>
      </p:pic>
    </p:spTree>
    <p:extLst>
      <p:ext uri="{BB962C8B-B14F-4D97-AF65-F5344CB8AC3E}">
        <p14:creationId xmlns:p14="http://schemas.microsoft.com/office/powerpoint/2010/main" val="1680998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02" y="133307"/>
            <a:ext cx="7886700" cy="639426"/>
          </a:xfrm>
        </p:spPr>
        <p:txBody>
          <a:bodyPr>
            <a:noAutofit/>
          </a:bodyPr>
          <a:lstStyle/>
          <a:p>
            <a:r>
              <a:rPr lang="en-US" sz="2800" dirty="0" smtClean="0"/>
              <a:t>Do we always need to maximize the Fitness Function?</a:t>
            </a:r>
            <a:endParaRPr lang="en-IN" sz="2800"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a:xfrm>
                <a:off x="0" y="826846"/>
                <a:ext cx="5393982" cy="4351338"/>
              </a:xfrm>
            </p:spPr>
            <p:txBody>
              <a:bodyPr>
                <a:normAutofit/>
              </a:bodyPr>
              <a:lstStyle/>
              <a:p>
                <a:r>
                  <a:rPr lang="en-US" sz="2000" dirty="0" smtClean="0"/>
                  <a:t>Fitness Function is an Objective Function and depending on how we define it we might want to maximize it or minimize it</a:t>
                </a:r>
              </a:p>
              <a:p>
                <a:r>
                  <a:rPr lang="en-IN" sz="2000" dirty="0" smtClean="0"/>
                  <a:t>We can always define a Fitness </a:t>
                </a:r>
                <a:r>
                  <a:rPr lang="en-IN" sz="2000" dirty="0"/>
                  <a:t>Function in such a way so that it increases even </a:t>
                </a:r>
                <a:r>
                  <a:rPr lang="en-IN" sz="2000" dirty="0" smtClean="0"/>
                  <a:t>when </a:t>
                </a:r>
                <a:r>
                  <a:rPr lang="en-IN" sz="2000" dirty="0"/>
                  <a:t>searching for </a:t>
                </a:r>
                <a:r>
                  <a:rPr lang="en-IN" sz="2000" dirty="0" smtClean="0"/>
                  <a:t>minima</a:t>
                </a:r>
                <a:endParaRPr lang="en-IN" sz="2000" dirty="0"/>
              </a:p>
              <a:p>
                <a:pPr lvl="1"/>
                <a:r>
                  <a:rPr lang="en-US" sz="1800" dirty="0" smtClean="0"/>
                  <a:t>Fitness Function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d>
                          <m:dPr>
                            <m:begChr m:val="|"/>
                            <m:endChr m:val="|"/>
                            <m:ctrlPr>
                              <a:rPr lang="en-US" sz="1800" i="1" smtClean="0">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𝑥</m:t>
                                </m:r>
                              </m:e>
                              <m:sub>
                                <m:r>
                                  <a:rPr lang="en-US" sz="1800" i="1">
                                    <a:latin typeface="Cambria Math" panose="02040503050406030204" pitchFamily="18" charset="0"/>
                                  </a:rPr>
                                  <m:t>1</m:t>
                                </m:r>
                              </m:sub>
                              <m:sup>
                                <m:r>
                                  <a:rPr lang="en-US" sz="1800" i="1">
                                    <a:latin typeface="Cambria Math" panose="02040503050406030204" pitchFamily="18" charset="0"/>
                                  </a:rPr>
                                  <m:t>2</m:t>
                                </m:r>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𝑥</m:t>
                                </m:r>
                              </m:e>
                              <m:sub>
                                <m:r>
                                  <a:rPr lang="en-US" sz="1800" i="1">
                                    <a:latin typeface="Cambria Math" panose="02040503050406030204" pitchFamily="18" charset="0"/>
                                  </a:rPr>
                                  <m:t>2</m:t>
                                </m:r>
                              </m:sub>
                              <m:sup>
                                <m:r>
                                  <a:rPr lang="en-US" sz="1800" i="1">
                                    <a:latin typeface="Cambria Math" panose="02040503050406030204" pitchFamily="18" charset="0"/>
                                  </a:rPr>
                                  <m:t>2</m:t>
                                </m:r>
                              </m:sup>
                            </m:sSubSup>
                            <m:r>
                              <a:rPr lang="en-US" sz="1800" i="1">
                                <a:latin typeface="Cambria Math" panose="02040503050406030204" pitchFamily="18" charset="0"/>
                              </a:rPr>
                              <m:t>−5.13</m:t>
                            </m:r>
                          </m:e>
                        </m:d>
                      </m:den>
                    </m:f>
                  </m:oMath>
                </a14:m>
                <a:endParaRPr lang="en-IN" sz="1800"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xfrm>
                <a:off x="0" y="826846"/>
                <a:ext cx="5393982" cy="4351338"/>
              </a:xfrm>
              <a:blipFill>
                <a:blip r:embed="rId2"/>
                <a:stretch>
                  <a:fillRect l="-1017" t="-1543" r="-1017"/>
                </a:stretch>
              </a:blipFill>
            </p:spPr>
            <p:txBody>
              <a:bodyPr/>
              <a:lstStyle/>
              <a:p>
                <a:r>
                  <a:rPr lang="en-NZ">
                    <a:noFill/>
                  </a:rPr>
                  <a:t> </a:t>
                </a:r>
              </a:p>
            </p:txBody>
          </p:sp>
        </mc:Fallback>
      </mc:AlternateContent>
      <p:pic>
        <p:nvPicPr>
          <p:cNvPr id="4" name="Picture 3"/>
          <p:cNvPicPr>
            <a:picLocks noChangeAspect="1"/>
          </p:cNvPicPr>
          <p:nvPr/>
        </p:nvPicPr>
        <p:blipFill rotWithShape="1">
          <a:blip r:embed="rId3"/>
          <a:srcRect l="22544" t="8661" b="6730"/>
          <a:stretch/>
        </p:blipFill>
        <p:spPr>
          <a:xfrm>
            <a:off x="161162" y="3606084"/>
            <a:ext cx="4945488" cy="3144200"/>
          </a:xfrm>
          <a:prstGeom prst="rect">
            <a:avLst/>
          </a:prstGeom>
        </p:spPr>
      </p:pic>
      <p:pic>
        <p:nvPicPr>
          <p:cNvPr id="5" name="Picture 4"/>
          <p:cNvPicPr>
            <a:picLocks noChangeAspect="1"/>
          </p:cNvPicPr>
          <p:nvPr/>
        </p:nvPicPr>
        <p:blipFill rotWithShape="1">
          <a:blip r:embed="rId4"/>
          <a:srcRect r="1961"/>
          <a:stretch/>
        </p:blipFill>
        <p:spPr>
          <a:xfrm>
            <a:off x="5267811" y="772733"/>
            <a:ext cx="3863311" cy="2369712"/>
          </a:xfrm>
          <a:prstGeom prst="rect">
            <a:avLst/>
          </a:prstGeom>
        </p:spPr>
      </p:pic>
      <p:pic>
        <p:nvPicPr>
          <p:cNvPr id="6" name="Picture 5"/>
          <p:cNvPicPr>
            <a:picLocks noChangeAspect="1"/>
          </p:cNvPicPr>
          <p:nvPr/>
        </p:nvPicPr>
        <p:blipFill>
          <a:blip r:embed="rId5"/>
          <a:stretch>
            <a:fillRect/>
          </a:stretch>
        </p:blipFill>
        <p:spPr>
          <a:xfrm>
            <a:off x="5267811" y="3840391"/>
            <a:ext cx="3567448" cy="2675586"/>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498502" y="4170608"/>
                <a:ext cx="81868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𝑦</m:t>
                      </m:r>
                      <m:r>
                        <a:rPr lang="en-US" sz="2400" b="0" i="1" smtClean="0">
                          <a:solidFill>
                            <a:srgbClr val="0070C0"/>
                          </a:solidFill>
                          <a:latin typeface="Cambria Math" panose="02040503050406030204" pitchFamily="18" charset="0"/>
                        </a:rPr>
                        <m:t>=</m:t>
                      </m:r>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
                            <a:rPr lang="en-US" sz="2400" b="0" i="1" smtClean="0">
                              <a:solidFill>
                                <a:srgbClr val="0070C0"/>
                              </a:solidFill>
                              <a:latin typeface="Cambria Math" panose="02040503050406030204" pitchFamily="18" charset="0"/>
                            </a:rPr>
                            <m:t>𝑥</m:t>
                          </m:r>
                        </m:den>
                      </m:f>
                    </m:oMath>
                  </m:oMathPara>
                </a14:m>
                <a:endParaRPr lang="en-US" sz="24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498502" y="4170608"/>
                <a:ext cx="818686" cy="69390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5146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Parent selection</a:t>
            </a:r>
            <a:endParaRPr lang="en-NZ" dirty="0"/>
          </a:p>
        </p:txBody>
      </p:sp>
      <p:sp>
        <p:nvSpPr>
          <p:cNvPr id="3" name="Content Placeholder 2"/>
          <p:cNvSpPr>
            <a:spLocks noGrp="1"/>
          </p:cNvSpPr>
          <p:nvPr>
            <p:ph idx="1"/>
          </p:nvPr>
        </p:nvSpPr>
        <p:spPr>
          <a:xfrm>
            <a:off x="9545" y="1176831"/>
            <a:ext cx="5900199" cy="5130758"/>
          </a:xfrm>
        </p:spPr>
        <p:txBody>
          <a:bodyPr>
            <a:noAutofit/>
          </a:bodyPr>
          <a:lstStyle/>
          <a:p>
            <a:r>
              <a:rPr lang="en-NZ" sz="1600" dirty="0"/>
              <a:t>Parent Selection is the process of selecting parents which mate and recombine to create off-springs for the next generation. </a:t>
            </a:r>
            <a:endParaRPr lang="en-NZ" sz="1600" dirty="0" smtClean="0"/>
          </a:p>
          <a:p>
            <a:r>
              <a:rPr lang="en-NZ" sz="1600" dirty="0" smtClean="0"/>
              <a:t>Parent </a:t>
            </a:r>
            <a:r>
              <a:rPr lang="en-NZ" sz="1600" dirty="0"/>
              <a:t>selection is very crucial to the convergence rate of the GA as good parents drive individuals to </a:t>
            </a:r>
            <a:r>
              <a:rPr lang="en-NZ" sz="1600" dirty="0" smtClean="0"/>
              <a:t>better (i.e. fitter solutions)</a:t>
            </a:r>
            <a:endParaRPr lang="en-NZ" sz="1600" dirty="0"/>
          </a:p>
          <a:p>
            <a:r>
              <a:rPr lang="en-NZ" sz="1600" b="1" dirty="0" smtClean="0"/>
              <a:t>However</a:t>
            </a:r>
            <a:r>
              <a:rPr lang="en-NZ" sz="1600" b="1" dirty="0"/>
              <a:t>, care should be taken to prevent one extremely fit solution from taking over the entire population in a few generations, as this leads to the solutions being close to one another in the solution space thereby leading to a loss of </a:t>
            </a:r>
            <a:r>
              <a:rPr lang="en-NZ" sz="1600" b="1" dirty="0" smtClean="0"/>
              <a:t>diversity (crowding). </a:t>
            </a:r>
          </a:p>
          <a:p>
            <a:pPr lvl="1"/>
            <a:r>
              <a:rPr lang="en-NZ" sz="1400" dirty="0"/>
              <a:t>This taking up of the entire population by one extremely fit solution is known as premature convergence and is an undesirable condition in a GA</a:t>
            </a:r>
            <a:r>
              <a:rPr lang="en-NZ" sz="1400" dirty="0" smtClean="0"/>
              <a:t>.</a:t>
            </a:r>
          </a:p>
          <a:p>
            <a:pPr lvl="1"/>
            <a:r>
              <a:rPr lang="en-NZ" sz="1400" dirty="0"/>
              <a:t>Crowding happens when a highly fit chromosome gets to reproduce a lot, and in a few generations, the entire population is filled with similar solutions having similar fitness.</a:t>
            </a:r>
          </a:p>
          <a:p>
            <a:pPr lvl="1"/>
            <a:r>
              <a:rPr lang="en-NZ" sz="1400" dirty="0" smtClean="0"/>
              <a:t>This </a:t>
            </a:r>
            <a:r>
              <a:rPr lang="en-NZ" sz="1400" dirty="0"/>
              <a:t>reduces diversity which is a very crucial element to ensure the success of a GA. </a:t>
            </a:r>
          </a:p>
          <a:p>
            <a:r>
              <a:rPr lang="en-NZ" sz="1600" dirty="0" smtClean="0"/>
              <a:t>Thus, maintaining good population diversity is </a:t>
            </a:r>
            <a:r>
              <a:rPr lang="en-NZ" sz="1600" dirty="0"/>
              <a:t>extremely crucial for the success of a GA. </a:t>
            </a:r>
            <a:endParaRPr lang="en-NZ" sz="1600" dirty="0" smtClean="0"/>
          </a:p>
          <a:p>
            <a:r>
              <a:rPr lang="en-NZ" sz="1600" dirty="0" smtClean="0"/>
              <a:t>On the other hand, too much diversity also precludes convergence</a:t>
            </a:r>
            <a:endParaRPr lang="en-NZ" sz="1600" dirty="0" smtClean="0"/>
          </a:p>
          <a:p>
            <a:r>
              <a:rPr lang="en-NZ" sz="1600" dirty="0" smtClean="0"/>
              <a:t>Too little diversity is bad but so is too much </a:t>
            </a:r>
            <a:r>
              <a:rPr lang="en-NZ" sz="1600" dirty="0" smtClean="0"/>
              <a:t>diversity</a:t>
            </a:r>
          </a:p>
          <a:p>
            <a:pPr marL="457200" lvl="1" indent="0">
              <a:buNone/>
            </a:pPr>
            <a:endParaRPr lang="en-NZ" sz="1200" dirty="0" smtClean="0"/>
          </a:p>
          <a:p>
            <a:endParaRPr lang="en-NZ" sz="1600" dirty="0"/>
          </a:p>
        </p:txBody>
      </p:sp>
      <p:pic>
        <p:nvPicPr>
          <p:cNvPr id="4" name="Picture 3"/>
          <p:cNvPicPr>
            <a:picLocks noChangeAspect="1"/>
          </p:cNvPicPr>
          <p:nvPr/>
        </p:nvPicPr>
        <p:blipFill>
          <a:blip r:embed="rId2"/>
          <a:stretch>
            <a:fillRect/>
          </a:stretch>
        </p:blipFill>
        <p:spPr>
          <a:xfrm>
            <a:off x="6054745" y="2172854"/>
            <a:ext cx="1993046" cy="2877459"/>
          </a:xfrm>
          <a:prstGeom prst="rect">
            <a:avLst/>
          </a:prstGeom>
        </p:spPr>
      </p:pic>
      <p:cxnSp>
        <p:nvCxnSpPr>
          <p:cNvPr id="7" name="Straight Arrow Connector 6"/>
          <p:cNvCxnSpPr/>
          <p:nvPr/>
        </p:nvCxnSpPr>
        <p:spPr>
          <a:xfrm flipH="1">
            <a:off x="7798325" y="2465918"/>
            <a:ext cx="894911" cy="1"/>
          </a:xfrm>
          <a:prstGeom prst="straightConnector1">
            <a:avLst/>
          </a:prstGeom>
          <a:ln w="69850">
            <a:solidFill>
              <a:srgbClr val="FF0000"/>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798328" y="3742210"/>
            <a:ext cx="894911" cy="1"/>
          </a:xfrm>
          <a:prstGeom prst="straightConnector1">
            <a:avLst/>
          </a:prstGeom>
          <a:ln w="69850">
            <a:solidFill>
              <a:srgbClr val="FF0000"/>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798327" y="4074914"/>
            <a:ext cx="894911" cy="1"/>
          </a:xfrm>
          <a:prstGeom prst="straightConnector1">
            <a:avLst/>
          </a:prstGeom>
          <a:ln w="69850">
            <a:solidFill>
              <a:srgbClr val="FF0000"/>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798327" y="4400563"/>
            <a:ext cx="894911" cy="1"/>
          </a:xfrm>
          <a:prstGeom prst="straightConnector1">
            <a:avLst/>
          </a:prstGeom>
          <a:ln w="69850">
            <a:solidFill>
              <a:srgbClr val="FF0000"/>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798326" y="4725438"/>
            <a:ext cx="894911" cy="1"/>
          </a:xfrm>
          <a:prstGeom prst="straightConnector1">
            <a:avLst/>
          </a:prstGeom>
          <a:ln w="69850">
            <a:solidFill>
              <a:srgbClr val="FF0000"/>
            </a:solidFill>
            <a:headEnd w="lg" len="l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45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Fitness Proportionate </a:t>
            </a:r>
            <a:r>
              <a:rPr lang="en-NZ" dirty="0" smtClean="0"/>
              <a:t>Selection</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46205"/>
                <a:ext cx="8309288" cy="2946246"/>
              </a:xfrm>
            </p:spPr>
            <p:txBody>
              <a:bodyPr>
                <a:normAutofit fontScale="62500" lnSpcReduction="20000"/>
              </a:bodyPr>
              <a:lstStyle/>
              <a:p>
                <a:r>
                  <a:rPr lang="en-NZ" dirty="0" smtClean="0"/>
                  <a:t>Fitness Proportionate Selection is one of the most popular ways of parent selection. </a:t>
                </a:r>
              </a:p>
              <a:p>
                <a:pPr lvl="1"/>
                <a:r>
                  <a:rPr lang="en-NZ" dirty="0" smtClean="0"/>
                  <a:t>Every </a:t>
                </a:r>
                <a:r>
                  <a:rPr lang="en-NZ" dirty="0"/>
                  <a:t>individual can become a parent with a probability which is proportional to its fitness</a:t>
                </a:r>
                <a:r>
                  <a:rPr lang="en-NZ" dirty="0" smtClean="0"/>
                  <a:t>.</a:t>
                </a:r>
              </a:p>
              <a:p>
                <a:pPr lvl="1"/>
                <a:r>
                  <a:rPr lang="en-NZ" dirty="0" smtClean="0"/>
                  <a:t>Therefore</a:t>
                </a:r>
                <a:r>
                  <a:rPr lang="en-NZ" dirty="0"/>
                  <a:t>, fitter individuals have a higher chance of mating and propagating their features to the next generation. </a:t>
                </a:r>
                <a:endParaRPr lang="en-NZ" dirty="0" smtClean="0"/>
              </a:p>
              <a:p>
                <a:r>
                  <a:rPr lang="en-NZ" dirty="0" smtClean="0"/>
                  <a:t>Such </a:t>
                </a:r>
                <a:r>
                  <a:rPr lang="en-NZ" dirty="0"/>
                  <a:t>a selection strategy applies a selection pressure to the more fit individuals in the population, evolving better individuals over time</a:t>
                </a:r>
                <a:r>
                  <a:rPr lang="en-NZ" dirty="0" smtClean="0"/>
                  <a:t>.</a:t>
                </a:r>
              </a:p>
              <a:p>
                <a:r>
                  <a:rPr lang="en-NZ" dirty="0"/>
                  <a:t>Consider a circular wheel. The wheel is divided into </a:t>
                </a:r>
                <a14:m>
                  <m:oMath xmlns:m="http://schemas.openxmlformats.org/officeDocument/2006/math">
                    <m:r>
                      <a:rPr lang="en-US" b="0" i="1" smtClean="0">
                        <a:latin typeface="Cambria Math" panose="02040503050406030204" pitchFamily="18" charset="0"/>
                      </a:rPr>
                      <m:t>𝑛</m:t>
                    </m:r>
                  </m:oMath>
                </a14:m>
                <a:r>
                  <a:rPr lang="en-NZ" b="1" dirty="0" smtClean="0"/>
                  <a:t> </a:t>
                </a:r>
                <a:r>
                  <a:rPr lang="en-NZ" b="1" dirty="0"/>
                  <a:t>pies</a:t>
                </a:r>
                <a:r>
                  <a:rPr lang="en-NZ" dirty="0"/>
                  <a:t>, where </a:t>
                </a:r>
                <a14:m>
                  <m:oMath xmlns:m="http://schemas.openxmlformats.org/officeDocument/2006/math">
                    <m:r>
                      <a:rPr lang="en-US" b="0" i="1" smtClean="0">
                        <a:latin typeface="Cambria Math" panose="02040503050406030204" pitchFamily="18" charset="0"/>
                      </a:rPr>
                      <m:t>𝑛</m:t>
                    </m:r>
                  </m:oMath>
                </a14:m>
                <a:r>
                  <a:rPr lang="en-NZ" dirty="0" smtClean="0"/>
                  <a:t> </a:t>
                </a:r>
                <a:r>
                  <a:rPr lang="en-NZ" dirty="0"/>
                  <a:t>is the number of individuals in the population. </a:t>
                </a:r>
                <a:endParaRPr lang="en-NZ" dirty="0" smtClean="0"/>
              </a:p>
              <a:p>
                <a:pPr lvl="1"/>
                <a:r>
                  <a:rPr lang="en-NZ" dirty="0" smtClean="0"/>
                  <a:t>Each </a:t>
                </a:r>
                <a:r>
                  <a:rPr lang="en-NZ" dirty="0"/>
                  <a:t>individual gets a portion of the circle which is proportional to its fitness value</a:t>
                </a:r>
                <a:r>
                  <a:rPr lang="en-NZ" dirty="0" smtClean="0"/>
                  <a:t>.</a:t>
                </a:r>
              </a:p>
              <a:p>
                <a:pPr lvl="1"/>
                <a:r>
                  <a:rPr lang="en-NZ" dirty="0" smtClean="0"/>
                  <a:t>Thus, the </a:t>
                </a:r>
                <a:r>
                  <a:rPr lang="en-NZ" dirty="0"/>
                  <a:t>probability of choosing an individual depends directly on its fitness.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46205"/>
                <a:ext cx="8309288" cy="2946246"/>
              </a:xfrm>
              <a:blipFill>
                <a:blip r:embed="rId2"/>
                <a:stretch>
                  <a:fillRect l="-440" t="-3520" r="-8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0" y="4181922"/>
            <a:ext cx="5383369" cy="2494294"/>
          </a:xfrm>
          <a:prstGeom prst="rect">
            <a:avLst/>
          </a:prstGeom>
        </p:spPr>
      </p:pic>
      <p:pic>
        <p:nvPicPr>
          <p:cNvPr id="6" name="Picture 5"/>
          <p:cNvPicPr>
            <a:picLocks noChangeAspect="1"/>
          </p:cNvPicPr>
          <p:nvPr/>
        </p:nvPicPr>
        <p:blipFill>
          <a:blip r:embed="rId4"/>
          <a:stretch>
            <a:fillRect/>
          </a:stretch>
        </p:blipFill>
        <p:spPr>
          <a:xfrm>
            <a:off x="6519890" y="3940852"/>
            <a:ext cx="2278795" cy="3130090"/>
          </a:xfrm>
          <a:prstGeom prst="rect">
            <a:avLst/>
          </a:prstGeom>
        </p:spPr>
      </p:pic>
      <p:cxnSp>
        <p:nvCxnSpPr>
          <p:cNvPr id="8" name="Straight Connector 7"/>
          <p:cNvCxnSpPr/>
          <p:nvPr/>
        </p:nvCxnSpPr>
        <p:spPr>
          <a:xfrm>
            <a:off x="6310648" y="5318975"/>
            <a:ext cx="2498501"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9209" y="4995809"/>
            <a:ext cx="958632" cy="646331"/>
          </a:xfrm>
          <a:prstGeom prst="rect">
            <a:avLst/>
          </a:prstGeom>
          <a:noFill/>
        </p:spPr>
        <p:txBody>
          <a:bodyPr wrap="square" rtlCol="0">
            <a:spAutoFit/>
          </a:bodyPr>
          <a:lstStyle/>
          <a:p>
            <a:r>
              <a:rPr lang="en-NZ" sz="3600" dirty="0" smtClean="0"/>
              <a:t>OR</a:t>
            </a:r>
            <a:endParaRPr lang="en-NZ" sz="3600" dirty="0"/>
          </a:p>
        </p:txBody>
      </p:sp>
      <p:sp>
        <p:nvSpPr>
          <p:cNvPr id="10" name="TextBox 9"/>
          <p:cNvSpPr txBox="1"/>
          <p:nvPr/>
        </p:nvSpPr>
        <p:spPr>
          <a:xfrm rot="16200000">
            <a:off x="8075670" y="4434377"/>
            <a:ext cx="1076698" cy="369332"/>
          </a:xfrm>
          <a:prstGeom prst="rect">
            <a:avLst/>
          </a:prstGeom>
          <a:noFill/>
        </p:spPr>
        <p:txBody>
          <a:bodyPr wrap="square" rtlCol="0">
            <a:spAutoFit/>
          </a:bodyPr>
          <a:lstStyle/>
          <a:p>
            <a:r>
              <a:rPr lang="en-NZ" dirty="0" smtClean="0"/>
              <a:t>Select</a:t>
            </a:r>
            <a:endParaRPr lang="en-NZ" dirty="0"/>
          </a:p>
        </p:txBody>
      </p:sp>
      <p:sp>
        <p:nvSpPr>
          <p:cNvPr id="11" name="TextBox 10"/>
          <p:cNvSpPr txBox="1"/>
          <p:nvPr/>
        </p:nvSpPr>
        <p:spPr>
          <a:xfrm rot="16200000">
            <a:off x="8040727" y="5567557"/>
            <a:ext cx="1177976" cy="369332"/>
          </a:xfrm>
          <a:prstGeom prst="rect">
            <a:avLst/>
          </a:prstGeom>
          <a:noFill/>
        </p:spPr>
        <p:txBody>
          <a:bodyPr wrap="square" rtlCol="0">
            <a:spAutoFit/>
          </a:bodyPr>
          <a:lstStyle/>
          <a:p>
            <a:r>
              <a:rPr lang="en-NZ" dirty="0" smtClean="0"/>
              <a:t>Discard</a:t>
            </a:r>
            <a:endParaRPr lang="en-NZ" dirty="0"/>
          </a:p>
        </p:txBody>
      </p:sp>
      <p:sp>
        <p:nvSpPr>
          <p:cNvPr id="5" name="TextBox 4"/>
          <p:cNvSpPr txBox="1"/>
          <p:nvPr/>
        </p:nvSpPr>
        <p:spPr>
          <a:xfrm>
            <a:off x="6519890" y="3833222"/>
            <a:ext cx="2624110" cy="307777"/>
          </a:xfrm>
          <a:prstGeom prst="rect">
            <a:avLst/>
          </a:prstGeom>
          <a:noFill/>
        </p:spPr>
        <p:txBody>
          <a:bodyPr wrap="square" rtlCol="0">
            <a:spAutoFit/>
          </a:bodyPr>
          <a:lstStyle/>
          <a:p>
            <a:r>
              <a:rPr lang="en-US" sz="1400" dirty="0" smtClean="0"/>
              <a:t>Population sorted by fitness</a:t>
            </a:r>
            <a:endParaRPr lang="en-US" sz="1400" dirty="0"/>
          </a:p>
        </p:txBody>
      </p:sp>
    </p:spTree>
    <p:extLst>
      <p:ext uri="{BB962C8B-B14F-4D97-AF65-F5344CB8AC3E}">
        <p14:creationId xmlns:p14="http://schemas.microsoft.com/office/powerpoint/2010/main" val="32563528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Crossover operation</a:t>
            </a:r>
            <a:endParaRPr lang="en-NZ" dirty="0"/>
          </a:p>
        </p:txBody>
      </p:sp>
      <p:sp>
        <p:nvSpPr>
          <p:cNvPr id="3" name="Content Placeholder 2"/>
          <p:cNvSpPr>
            <a:spLocks noGrp="1"/>
          </p:cNvSpPr>
          <p:nvPr>
            <p:ph idx="1"/>
          </p:nvPr>
        </p:nvSpPr>
        <p:spPr>
          <a:xfrm>
            <a:off x="90152" y="1046204"/>
            <a:ext cx="8847786" cy="5908387"/>
          </a:xfrm>
        </p:spPr>
        <p:txBody>
          <a:bodyPr>
            <a:normAutofit lnSpcReduction="10000"/>
          </a:bodyPr>
          <a:lstStyle/>
          <a:p>
            <a:r>
              <a:rPr lang="en-NZ" dirty="0"/>
              <a:t>The crossover operator is analogous to reproduction and biological crossover. </a:t>
            </a:r>
            <a:endParaRPr lang="en-NZ" dirty="0" smtClean="0"/>
          </a:p>
          <a:p>
            <a:pPr lvl="1"/>
            <a:endParaRPr lang="en-NZ" dirty="0" smtClean="0"/>
          </a:p>
          <a:p>
            <a:r>
              <a:rPr lang="en-NZ" dirty="0" smtClean="0"/>
              <a:t>Two parents are selected and </a:t>
            </a:r>
            <a:r>
              <a:rPr lang="en-NZ" dirty="0"/>
              <a:t>one or more off-springs are produced using the </a:t>
            </a:r>
            <a:r>
              <a:rPr lang="en-NZ" dirty="0" smtClean="0"/>
              <a:t>crossed over genetic </a:t>
            </a:r>
            <a:r>
              <a:rPr lang="en-NZ" dirty="0"/>
              <a:t>material of the parents</a:t>
            </a:r>
            <a:r>
              <a:rPr lang="en-NZ" dirty="0" smtClean="0"/>
              <a:t>.</a:t>
            </a:r>
          </a:p>
          <a:p>
            <a:r>
              <a:rPr lang="en-NZ" dirty="0"/>
              <a:t>One Point </a:t>
            </a:r>
            <a:r>
              <a:rPr lang="en-NZ" dirty="0" smtClean="0"/>
              <a:t>Crossover</a:t>
            </a:r>
          </a:p>
          <a:p>
            <a:endParaRPr lang="en-NZ" dirty="0"/>
          </a:p>
          <a:p>
            <a:endParaRPr lang="en-NZ" dirty="0" smtClean="0"/>
          </a:p>
          <a:p>
            <a:r>
              <a:rPr lang="en-NZ" dirty="0"/>
              <a:t>Multi Point </a:t>
            </a:r>
            <a:r>
              <a:rPr lang="en-NZ" dirty="0" smtClean="0"/>
              <a:t>Crossover</a:t>
            </a:r>
          </a:p>
          <a:p>
            <a:endParaRPr lang="en-NZ" dirty="0" smtClean="0"/>
          </a:p>
          <a:p>
            <a:endParaRPr lang="en-NZ" dirty="0"/>
          </a:p>
          <a:p>
            <a:r>
              <a:rPr lang="en-NZ" dirty="0" smtClean="0"/>
              <a:t>Uniform crossover</a:t>
            </a:r>
            <a:endParaRPr lang="en-NZ" dirty="0"/>
          </a:p>
          <a:p>
            <a:endParaRPr lang="en-NZ" dirty="0"/>
          </a:p>
          <a:p>
            <a:endParaRPr lang="en-NZ" dirty="0"/>
          </a:p>
        </p:txBody>
      </p:sp>
      <p:pic>
        <p:nvPicPr>
          <p:cNvPr id="4" name="Picture 3"/>
          <p:cNvPicPr>
            <a:picLocks noChangeAspect="1"/>
          </p:cNvPicPr>
          <p:nvPr/>
        </p:nvPicPr>
        <p:blipFill rotWithShape="1">
          <a:blip r:embed="rId2"/>
          <a:srcRect l="1295" t="16023" r="1577" b="19826"/>
          <a:stretch/>
        </p:blipFill>
        <p:spPr>
          <a:xfrm>
            <a:off x="3503054" y="3168203"/>
            <a:ext cx="5550794" cy="837127"/>
          </a:xfrm>
          <a:prstGeom prst="rect">
            <a:avLst/>
          </a:prstGeom>
        </p:spPr>
      </p:pic>
      <p:pic>
        <p:nvPicPr>
          <p:cNvPr id="5" name="Picture 4"/>
          <p:cNvPicPr>
            <a:picLocks noChangeAspect="1"/>
          </p:cNvPicPr>
          <p:nvPr/>
        </p:nvPicPr>
        <p:blipFill rotWithShape="1">
          <a:blip r:embed="rId3"/>
          <a:srcRect l="1070"/>
          <a:stretch/>
        </p:blipFill>
        <p:spPr>
          <a:xfrm>
            <a:off x="3490174" y="4319185"/>
            <a:ext cx="5653825" cy="1362075"/>
          </a:xfrm>
          <a:prstGeom prst="rect">
            <a:avLst/>
          </a:prstGeom>
        </p:spPr>
      </p:pic>
      <p:pic>
        <p:nvPicPr>
          <p:cNvPr id="6" name="Picture 5"/>
          <p:cNvPicPr>
            <a:picLocks noChangeAspect="1"/>
          </p:cNvPicPr>
          <p:nvPr/>
        </p:nvPicPr>
        <p:blipFill rotWithShape="1">
          <a:blip r:embed="rId4"/>
          <a:srcRect r="2500"/>
          <a:stretch/>
        </p:blipFill>
        <p:spPr>
          <a:xfrm>
            <a:off x="3455965" y="5845311"/>
            <a:ext cx="5572126" cy="942975"/>
          </a:xfrm>
          <a:prstGeom prst="rect">
            <a:avLst/>
          </a:prstGeom>
        </p:spPr>
      </p:pic>
    </p:spTree>
    <p:extLst>
      <p:ext uri="{BB962C8B-B14F-4D97-AF65-F5344CB8AC3E}">
        <p14:creationId xmlns:p14="http://schemas.microsoft.com/office/powerpoint/2010/main" val="1426580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Mutations</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46205"/>
                <a:ext cx="5913818" cy="5130758"/>
              </a:xfrm>
            </p:spPr>
            <p:txBody>
              <a:bodyPr>
                <a:normAutofit fontScale="92500" lnSpcReduction="10000"/>
              </a:bodyPr>
              <a:lstStyle/>
              <a:p>
                <a:r>
                  <a:rPr lang="en-NZ" dirty="0" smtClean="0"/>
                  <a:t>In simple terms, mutation may be defined as a small random tweak in the chromosome, to get a new solution. </a:t>
                </a:r>
              </a:p>
              <a:p>
                <a:r>
                  <a:rPr lang="en-NZ" dirty="0" smtClean="0"/>
                  <a:t>It </a:t>
                </a:r>
                <a:r>
                  <a:rPr lang="en-NZ" dirty="0"/>
                  <a:t>is used to maintain and introduce diversity in the genetic population and is usually applied with a low probability </a:t>
                </a:r>
                <a14:m>
                  <m:oMath xmlns:m="http://schemas.openxmlformats.org/officeDocument/2006/math">
                    <m:r>
                      <a:rPr lang="en-NZ" b="0" i="1" smtClean="0">
                        <a:latin typeface="Cambria Math" panose="02040503050406030204" pitchFamily="18" charset="0"/>
                      </a:rPr>
                      <m:t>𝑝</m:t>
                    </m:r>
                  </m:oMath>
                </a14:m>
                <a:r>
                  <a:rPr lang="en-NZ" dirty="0" smtClean="0"/>
                  <a:t>.</a:t>
                </a:r>
              </a:p>
              <a:p>
                <a:pPr lvl="1"/>
                <a:r>
                  <a:rPr lang="en-NZ" dirty="0" smtClean="0"/>
                  <a:t>Smaller than 1% </a:t>
                </a:r>
              </a:p>
              <a:p>
                <a:r>
                  <a:rPr lang="en-NZ" dirty="0" smtClean="0"/>
                  <a:t>If </a:t>
                </a:r>
                <a:r>
                  <a:rPr lang="en-NZ" dirty="0"/>
                  <a:t>the probability </a:t>
                </a:r>
                <a14:m>
                  <m:oMath xmlns:m="http://schemas.openxmlformats.org/officeDocument/2006/math">
                    <m:r>
                      <a:rPr lang="en-NZ" b="0" i="1" smtClean="0">
                        <a:latin typeface="Cambria Math" panose="02040503050406030204" pitchFamily="18" charset="0"/>
                      </a:rPr>
                      <m:t>𝑝</m:t>
                    </m:r>
                  </m:oMath>
                </a14:m>
                <a:r>
                  <a:rPr lang="en-NZ" dirty="0" smtClean="0"/>
                  <a:t> is </a:t>
                </a:r>
                <a:r>
                  <a:rPr lang="en-NZ" dirty="0"/>
                  <a:t>very high, the GA gets reduced to a random search.</a:t>
                </a:r>
              </a:p>
              <a:p>
                <a:r>
                  <a:rPr lang="en-NZ" dirty="0" smtClean="0"/>
                  <a:t>Mutation </a:t>
                </a:r>
                <a:r>
                  <a:rPr lang="en-NZ" dirty="0"/>
                  <a:t>is the part of the GA which is related to the “exploration” of the search space. </a:t>
                </a:r>
                <a:endParaRPr lang="en-NZ" dirty="0" smtClean="0"/>
              </a:p>
              <a:p>
                <a:pPr lvl="1"/>
                <a:r>
                  <a:rPr lang="en-NZ" dirty="0" smtClean="0"/>
                  <a:t>Rather than exploitation of existing search space knowledge</a:t>
                </a:r>
                <a:endParaRPr lang="en-NZ"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46205"/>
                <a:ext cx="5913818" cy="5130758"/>
              </a:xfrm>
              <a:blipFill>
                <a:blip r:embed="rId2"/>
                <a:stretch>
                  <a:fillRect l="-1546" t="-2497" r="-1856"/>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3"/>
          <a:srcRect l="87053"/>
          <a:stretch/>
        </p:blipFill>
        <p:spPr>
          <a:xfrm>
            <a:off x="7508666" y="1046205"/>
            <a:ext cx="693029" cy="774259"/>
          </a:xfrm>
          <a:prstGeom prst="rect">
            <a:avLst/>
          </a:prstGeom>
        </p:spPr>
      </p:pic>
      <p:pic>
        <p:nvPicPr>
          <p:cNvPr id="12" name="Picture 11"/>
          <p:cNvPicPr>
            <a:picLocks noChangeAspect="1"/>
          </p:cNvPicPr>
          <p:nvPr/>
        </p:nvPicPr>
        <p:blipFill rotWithShape="1">
          <a:blip r:embed="rId3"/>
          <a:srcRect r="86772"/>
          <a:stretch/>
        </p:blipFill>
        <p:spPr>
          <a:xfrm>
            <a:off x="7508666" y="4319922"/>
            <a:ext cx="708055" cy="774259"/>
          </a:xfrm>
          <a:prstGeom prst="rect">
            <a:avLst/>
          </a:prstGeom>
        </p:spPr>
      </p:pic>
      <p:sp>
        <p:nvSpPr>
          <p:cNvPr id="13" name="Down Arrow 12"/>
          <p:cNvSpPr/>
          <p:nvPr/>
        </p:nvSpPr>
        <p:spPr>
          <a:xfrm>
            <a:off x="7467599" y="2009935"/>
            <a:ext cx="734096" cy="207266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172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Mutation Operators</a:t>
            </a:r>
          </a:p>
        </p:txBody>
      </p:sp>
      <p:sp>
        <p:nvSpPr>
          <p:cNvPr id="3" name="Content Placeholder 2"/>
          <p:cNvSpPr>
            <a:spLocks noGrp="1"/>
          </p:cNvSpPr>
          <p:nvPr>
            <p:ph idx="1"/>
          </p:nvPr>
        </p:nvSpPr>
        <p:spPr>
          <a:xfrm>
            <a:off x="231819" y="1046204"/>
            <a:ext cx="8718997" cy="5811795"/>
          </a:xfrm>
        </p:spPr>
        <p:txBody>
          <a:bodyPr>
            <a:normAutofit fontScale="85000" lnSpcReduction="20000"/>
          </a:bodyPr>
          <a:lstStyle/>
          <a:p>
            <a:r>
              <a:rPr lang="en-NZ" b="1" dirty="0"/>
              <a:t>Bit Flip </a:t>
            </a:r>
            <a:r>
              <a:rPr lang="en-NZ" b="1" dirty="0" smtClean="0"/>
              <a:t>Mutation</a:t>
            </a:r>
            <a:r>
              <a:rPr lang="en-NZ" dirty="0" smtClean="0"/>
              <a:t>: we </a:t>
            </a:r>
            <a:r>
              <a:rPr lang="en-NZ" dirty="0"/>
              <a:t>select one or more random bits and flip them. </a:t>
            </a:r>
            <a:endParaRPr lang="en-NZ" dirty="0" smtClean="0"/>
          </a:p>
          <a:p>
            <a:pPr lvl="1"/>
            <a:r>
              <a:rPr lang="en-NZ" dirty="0" smtClean="0"/>
              <a:t>This </a:t>
            </a:r>
            <a:r>
              <a:rPr lang="en-NZ" dirty="0"/>
              <a:t>is used for binary encoded GAs</a:t>
            </a:r>
            <a:r>
              <a:rPr lang="en-NZ" dirty="0" smtClean="0"/>
              <a:t>.</a:t>
            </a:r>
          </a:p>
          <a:p>
            <a:pPr lvl="1"/>
            <a:endParaRPr lang="en-NZ" dirty="0" smtClean="0"/>
          </a:p>
          <a:p>
            <a:pPr lvl="1"/>
            <a:endParaRPr lang="en-NZ" dirty="0" smtClean="0"/>
          </a:p>
          <a:p>
            <a:r>
              <a:rPr lang="en-NZ" b="1" dirty="0"/>
              <a:t>Random </a:t>
            </a:r>
            <a:r>
              <a:rPr lang="en-NZ" b="1" dirty="0" smtClean="0"/>
              <a:t>Resetting</a:t>
            </a:r>
            <a:r>
              <a:rPr lang="en-NZ" dirty="0" smtClean="0"/>
              <a:t>: </a:t>
            </a:r>
            <a:r>
              <a:rPr lang="en-NZ" dirty="0"/>
              <a:t>an extension of the bit flip for the integer representation. </a:t>
            </a:r>
            <a:r>
              <a:rPr lang="en-NZ" dirty="0" smtClean="0"/>
              <a:t>A random </a:t>
            </a:r>
            <a:r>
              <a:rPr lang="en-NZ" dirty="0"/>
              <a:t>value from the set of permissible values is assigned to a randomly chosen gene</a:t>
            </a:r>
            <a:r>
              <a:rPr lang="en-NZ" dirty="0" smtClean="0"/>
              <a:t>.</a:t>
            </a:r>
          </a:p>
          <a:p>
            <a:r>
              <a:rPr lang="en-NZ" b="1" dirty="0" smtClean="0"/>
              <a:t>Swap Mutation</a:t>
            </a:r>
            <a:r>
              <a:rPr lang="en-NZ" dirty="0" smtClean="0"/>
              <a:t>: </a:t>
            </a:r>
            <a:r>
              <a:rPr lang="en-NZ" dirty="0"/>
              <a:t>we select two positions on the chromosome at random, and interchange the values. </a:t>
            </a:r>
            <a:endParaRPr lang="en-NZ" dirty="0" smtClean="0"/>
          </a:p>
          <a:p>
            <a:pPr lvl="1"/>
            <a:r>
              <a:rPr lang="en-NZ" dirty="0" smtClean="0"/>
              <a:t>This </a:t>
            </a:r>
            <a:r>
              <a:rPr lang="en-NZ" dirty="0"/>
              <a:t>is common in permutation based encodings</a:t>
            </a:r>
            <a:r>
              <a:rPr lang="en-NZ" dirty="0" smtClean="0"/>
              <a:t>.</a:t>
            </a:r>
          </a:p>
          <a:p>
            <a:pPr lvl="1"/>
            <a:endParaRPr lang="en-NZ" dirty="0"/>
          </a:p>
          <a:p>
            <a:pPr lvl="1"/>
            <a:endParaRPr lang="en-NZ" dirty="0" smtClean="0"/>
          </a:p>
          <a:p>
            <a:r>
              <a:rPr lang="en-NZ" b="1" dirty="0" smtClean="0"/>
              <a:t>Scramble mutation:</a:t>
            </a:r>
            <a:r>
              <a:rPr lang="en-NZ" dirty="0" smtClean="0"/>
              <a:t> a </a:t>
            </a:r>
            <a:r>
              <a:rPr lang="en-NZ" dirty="0"/>
              <a:t>subset of genes is chosen and their values are scrambled or shuffled randomly</a:t>
            </a:r>
            <a:r>
              <a:rPr lang="en-NZ" dirty="0" smtClean="0"/>
              <a:t>.</a:t>
            </a:r>
          </a:p>
          <a:p>
            <a:endParaRPr lang="en-NZ" dirty="0" smtClean="0"/>
          </a:p>
          <a:p>
            <a:r>
              <a:rPr lang="en-NZ" b="1" dirty="0"/>
              <a:t>Inversion </a:t>
            </a:r>
            <a:r>
              <a:rPr lang="en-NZ" b="1" dirty="0" smtClean="0"/>
              <a:t>Mutation:</a:t>
            </a:r>
            <a:r>
              <a:rPr lang="en-NZ" dirty="0" smtClean="0"/>
              <a:t> we </a:t>
            </a:r>
            <a:r>
              <a:rPr lang="en-NZ" dirty="0"/>
              <a:t>merely invert the entire string in </a:t>
            </a:r>
            <a:r>
              <a:rPr lang="en-NZ" dirty="0" smtClean="0"/>
              <a:t>a subset of genes.</a:t>
            </a:r>
            <a:endParaRPr lang="en-NZ" dirty="0"/>
          </a:p>
          <a:p>
            <a:endParaRPr lang="en-NZ" dirty="0"/>
          </a:p>
          <a:p>
            <a:endParaRPr lang="en-NZ" dirty="0"/>
          </a:p>
          <a:p>
            <a:endParaRPr lang="en-NZ" dirty="0"/>
          </a:p>
        </p:txBody>
      </p:sp>
      <p:pic>
        <p:nvPicPr>
          <p:cNvPr id="4098" name="Picture 2" descr="Bit Flip M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60" y="1988930"/>
            <a:ext cx="5715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8460" y="4311546"/>
            <a:ext cx="5715000" cy="428625"/>
          </a:xfrm>
          <a:prstGeom prst="rect">
            <a:avLst/>
          </a:prstGeom>
        </p:spPr>
      </p:pic>
      <p:pic>
        <p:nvPicPr>
          <p:cNvPr id="5" name="Picture 4"/>
          <p:cNvPicPr>
            <a:picLocks noChangeAspect="1"/>
          </p:cNvPicPr>
          <p:nvPr/>
        </p:nvPicPr>
        <p:blipFill>
          <a:blip r:embed="rId4"/>
          <a:stretch>
            <a:fillRect/>
          </a:stretch>
        </p:blipFill>
        <p:spPr>
          <a:xfrm>
            <a:off x="1211643" y="5501429"/>
            <a:ext cx="5715000" cy="381000"/>
          </a:xfrm>
          <a:prstGeom prst="rect">
            <a:avLst/>
          </a:prstGeom>
        </p:spPr>
      </p:pic>
      <p:pic>
        <p:nvPicPr>
          <p:cNvPr id="6" name="Picture 5"/>
          <p:cNvPicPr>
            <a:picLocks noChangeAspect="1"/>
          </p:cNvPicPr>
          <p:nvPr/>
        </p:nvPicPr>
        <p:blipFill>
          <a:blip r:embed="rId5"/>
          <a:stretch>
            <a:fillRect/>
          </a:stretch>
        </p:blipFill>
        <p:spPr>
          <a:xfrm>
            <a:off x="1894804" y="6421872"/>
            <a:ext cx="5715000" cy="371475"/>
          </a:xfrm>
          <a:prstGeom prst="rect">
            <a:avLst/>
          </a:prstGeom>
        </p:spPr>
      </p:pic>
    </p:spTree>
    <p:extLst>
      <p:ext uri="{BB962C8B-B14F-4D97-AF65-F5344CB8AC3E}">
        <p14:creationId xmlns:p14="http://schemas.microsoft.com/office/powerpoint/2010/main" val="480455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Survivor Selection</a:t>
            </a:r>
          </a:p>
        </p:txBody>
      </p:sp>
      <p:sp>
        <p:nvSpPr>
          <p:cNvPr id="3" name="Content Placeholder 2"/>
          <p:cNvSpPr>
            <a:spLocks noGrp="1"/>
          </p:cNvSpPr>
          <p:nvPr>
            <p:ph idx="1"/>
          </p:nvPr>
        </p:nvSpPr>
        <p:spPr/>
        <p:txBody>
          <a:bodyPr>
            <a:normAutofit fontScale="77500" lnSpcReduction="20000"/>
          </a:bodyPr>
          <a:lstStyle/>
          <a:p>
            <a:r>
              <a:rPr lang="en-NZ" dirty="0"/>
              <a:t>The Survivor Selection Policy determines which individuals are to be kicked out and which are to be kept in the next generation</a:t>
            </a:r>
            <a:r>
              <a:rPr lang="en-NZ" dirty="0" smtClean="0"/>
              <a:t>.</a:t>
            </a:r>
          </a:p>
          <a:p>
            <a:r>
              <a:rPr lang="en-NZ" dirty="0" smtClean="0"/>
              <a:t>It </a:t>
            </a:r>
            <a:r>
              <a:rPr lang="en-NZ" dirty="0"/>
              <a:t>is crucial as it should ensure that the fitter individuals are not kicked out of the population, while at the same time diversity should be maintained in the population</a:t>
            </a:r>
            <a:r>
              <a:rPr lang="en-NZ" dirty="0" smtClean="0"/>
              <a:t>.</a:t>
            </a:r>
          </a:p>
          <a:p>
            <a:r>
              <a:rPr lang="en-NZ" b="1" dirty="0"/>
              <a:t>In Age-Based Selection</a:t>
            </a:r>
            <a:r>
              <a:rPr lang="en-NZ" dirty="0"/>
              <a:t>, we don’t have a notion of a fitness. It is based on the premise that each individual is allowed in the population for a finite generation where it is allowed to reproduce, after that, it is kicked out of the population no matter how good its fitness is</a:t>
            </a:r>
            <a:r>
              <a:rPr lang="en-NZ" dirty="0" smtClean="0"/>
              <a:t>.</a:t>
            </a:r>
          </a:p>
          <a:p>
            <a:r>
              <a:rPr lang="en-NZ" b="1" dirty="0"/>
              <a:t>In this fitness based selection</a:t>
            </a:r>
            <a:r>
              <a:rPr lang="en-NZ" dirty="0"/>
              <a:t>, the children tend to replace the least fit individuals in the population. The selection of the least fit individuals may be done using a variation of </a:t>
            </a:r>
            <a:r>
              <a:rPr lang="en-NZ" dirty="0" smtClean="0"/>
              <a:t>selection policies</a:t>
            </a:r>
          </a:p>
          <a:p>
            <a:pPr lvl="1"/>
            <a:r>
              <a:rPr lang="en-NZ" dirty="0" smtClean="0"/>
              <a:t>tournament selection</a:t>
            </a:r>
          </a:p>
          <a:p>
            <a:pPr lvl="1"/>
            <a:r>
              <a:rPr lang="en-NZ" dirty="0" smtClean="0"/>
              <a:t>fitness </a:t>
            </a:r>
            <a:r>
              <a:rPr lang="en-NZ" dirty="0"/>
              <a:t>proportionate </a:t>
            </a:r>
            <a:r>
              <a:rPr lang="en-NZ" dirty="0" smtClean="0"/>
              <a:t>selection</a:t>
            </a:r>
          </a:p>
          <a:p>
            <a:pPr lvl="1"/>
            <a:r>
              <a:rPr lang="en-NZ" dirty="0" smtClean="0"/>
              <a:t>Fitness threshold</a:t>
            </a:r>
          </a:p>
          <a:p>
            <a:pPr lvl="1"/>
            <a:r>
              <a:rPr lang="en-NZ" dirty="0" smtClean="0"/>
              <a:t>etc</a:t>
            </a:r>
            <a:r>
              <a:rPr lang="en-NZ" dirty="0"/>
              <a:t>.</a:t>
            </a:r>
            <a:endParaRPr lang="en-NZ" b="1" dirty="0"/>
          </a:p>
        </p:txBody>
      </p:sp>
    </p:spTree>
    <p:extLst>
      <p:ext uri="{BB962C8B-B14F-4D97-AF65-F5344CB8AC3E}">
        <p14:creationId xmlns:p14="http://schemas.microsoft.com/office/powerpoint/2010/main" val="1485500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06" y="182563"/>
            <a:ext cx="4123654" cy="1460499"/>
          </a:xfrm>
        </p:spPr>
        <p:txBody>
          <a:bodyPr/>
          <a:lstStyle/>
          <a:p>
            <a:r>
              <a:rPr lang="en-NZ" dirty="0" smtClean="0"/>
              <a:t>Biological background</a:t>
            </a:r>
            <a:endParaRPr lang="en-NZ" dirty="0"/>
          </a:p>
        </p:txBody>
      </p:sp>
      <p:pic>
        <p:nvPicPr>
          <p:cNvPr id="4" name="Picture 3"/>
          <p:cNvPicPr>
            <a:picLocks noChangeAspect="1"/>
          </p:cNvPicPr>
          <p:nvPr/>
        </p:nvPicPr>
        <p:blipFill rotWithShape="1">
          <a:blip r:embed="rId2"/>
          <a:srcRect l="3681" t="6641" r="3067" b="2757"/>
          <a:stretch/>
        </p:blipFill>
        <p:spPr>
          <a:xfrm>
            <a:off x="4945488" y="0"/>
            <a:ext cx="4198512" cy="2637881"/>
          </a:xfrm>
          <a:prstGeom prst="rect">
            <a:avLst/>
          </a:prstGeom>
        </p:spPr>
      </p:pic>
      <p:sp>
        <p:nvSpPr>
          <p:cNvPr id="3" name="Content Placeholder 2"/>
          <p:cNvSpPr>
            <a:spLocks noGrp="1"/>
          </p:cNvSpPr>
          <p:nvPr>
            <p:ph idx="1"/>
          </p:nvPr>
        </p:nvSpPr>
        <p:spPr>
          <a:xfrm>
            <a:off x="0" y="1651371"/>
            <a:ext cx="7287295" cy="2186533"/>
          </a:xfrm>
        </p:spPr>
        <p:txBody>
          <a:bodyPr>
            <a:noAutofit/>
          </a:bodyPr>
          <a:lstStyle/>
          <a:p>
            <a:r>
              <a:rPr lang="en-NZ" sz="2000" dirty="0"/>
              <a:t>All living organisms consist of </a:t>
            </a:r>
            <a:r>
              <a:rPr lang="en-NZ" sz="2000" dirty="0" smtClean="0"/>
              <a:t>a set of cells</a:t>
            </a:r>
          </a:p>
          <a:p>
            <a:r>
              <a:rPr lang="en-NZ" sz="2000" dirty="0" smtClean="0"/>
              <a:t>In every cell of an organism there </a:t>
            </a:r>
            <a:r>
              <a:rPr lang="en-NZ" sz="2000" dirty="0"/>
              <a:t>is the same set </a:t>
            </a:r>
            <a:r>
              <a:rPr lang="en-NZ" sz="2000" dirty="0" smtClean="0"/>
              <a:t>                                                                       of </a:t>
            </a:r>
            <a:r>
              <a:rPr lang="en-NZ" sz="2000" dirty="0"/>
              <a:t>chromosomes. </a:t>
            </a:r>
            <a:endParaRPr lang="en-NZ" sz="2000" dirty="0" smtClean="0"/>
          </a:p>
          <a:p>
            <a:r>
              <a:rPr lang="en-NZ" sz="2000" dirty="0" smtClean="0"/>
              <a:t>Chromosomes </a:t>
            </a:r>
            <a:r>
              <a:rPr lang="en-NZ" sz="2000" dirty="0"/>
              <a:t>are strings of DNA </a:t>
            </a:r>
            <a:r>
              <a:rPr lang="en-NZ" sz="2000" dirty="0" smtClean="0"/>
              <a:t>with a code containing                    instructions for building and keeping alive cells (and as a result the </a:t>
            </a:r>
            <a:r>
              <a:rPr lang="en-NZ" sz="2000" dirty="0"/>
              <a:t>whole </a:t>
            </a:r>
            <a:r>
              <a:rPr lang="en-NZ" sz="2000" dirty="0" smtClean="0"/>
              <a:t>organism) </a:t>
            </a:r>
          </a:p>
          <a:p>
            <a:r>
              <a:rPr lang="en-NZ" sz="2000" dirty="0" smtClean="0"/>
              <a:t>These instructions are known as genes</a:t>
            </a:r>
            <a:r>
              <a:rPr lang="en-NZ" sz="2000" dirty="0"/>
              <a:t>, blocks of </a:t>
            </a:r>
            <a:r>
              <a:rPr lang="en-NZ" sz="2000" dirty="0" smtClean="0"/>
              <a:t>DNA </a:t>
            </a:r>
          </a:p>
          <a:p>
            <a:endParaRPr lang="en-NZ" sz="2000" dirty="0"/>
          </a:p>
          <a:p>
            <a:endParaRPr lang="en-NZ" sz="2000" dirty="0"/>
          </a:p>
          <a:p>
            <a:endParaRPr lang="en-NZ" sz="2000" dirty="0"/>
          </a:p>
        </p:txBody>
      </p:sp>
      <p:pic>
        <p:nvPicPr>
          <p:cNvPr id="4098" name="Picture 2" descr="Image result for Molecular prote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6510" y="2743200"/>
            <a:ext cx="1737490" cy="1191714"/>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a:off x="8461420" y="2452282"/>
            <a:ext cx="231819" cy="47651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Content Placeholder 2"/>
          <p:cNvSpPr txBox="1">
            <a:spLocks/>
          </p:cNvSpPr>
          <p:nvPr/>
        </p:nvSpPr>
        <p:spPr>
          <a:xfrm>
            <a:off x="0" y="3943223"/>
            <a:ext cx="8963695" cy="269355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smtClean="0"/>
              <a:t>Genes encode proteins. </a:t>
            </a:r>
          </a:p>
          <a:p>
            <a:pPr lvl="1"/>
            <a:r>
              <a:rPr lang="en-NZ" sz="2000" dirty="0" smtClean="0"/>
              <a:t>Central dogma of molecular biology: </a:t>
            </a:r>
            <a:r>
              <a:rPr lang="en-NZ" sz="2000" dirty="0" err="1" smtClean="0"/>
              <a:t>DNA</a:t>
            </a:r>
            <a:r>
              <a:rPr lang="en-NZ" sz="2000" dirty="0" err="1" smtClean="0">
                <a:sym typeface="Wingdings" panose="05000000000000000000" pitchFamily="2" charset="2"/>
              </a:rPr>
              <a:t>RNAProtein</a:t>
            </a:r>
            <a:endParaRPr lang="en-NZ" sz="2000" dirty="0" smtClean="0"/>
          </a:p>
          <a:p>
            <a:pPr lvl="1"/>
            <a:r>
              <a:rPr lang="en-NZ" sz="2000" dirty="0" smtClean="0"/>
              <a:t>Proteins are the machinery of the cell for a multitude of functions (metabolism, communications, division, etc.)</a:t>
            </a:r>
          </a:p>
          <a:p>
            <a:r>
              <a:rPr lang="en-NZ" sz="2000" dirty="0" smtClean="0"/>
              <a:t>Roughly, it can be said, that each gene encodes a simple trait, for example eye </a:t>
            </a:r>
            <a:r>
              <a:rPr lang="en-NZ" sz="2000" dirty="0" err="1" smtClean="0"/>
              <a:t>color</a:t>
            </a:r>
            <a:r>
              <a:rPr lang="en-NZ" sz="2000" dirty="0" smtClean="0"/>
              <a:t>. </a:t>
            </a:r>
          </a:p>
          <a:p>
            <a:pPr lvl="1"/>
            <a:r>
              <a:rPr lang="en-NZ" sz="2000" dirty="0" smtClean="0"/>
              <a:t>Combinations of many genes encode complex traits (intelligence, personality, </a:t>
            </a:r>
            <a:r>
              <a:rPr lang="en-NZ" sz="2000" dirty="0" err="1" smtClean="0"/>
              <a:t>etc</a:t>
            </a:r>
            <a:r>
              <a:rPr lang="en-NZ" sz="2000" dirty="0" smtClean="0"/>
              <a:t>)</a:t>
            </a:r>
          </a:p>
          <a:p>
            <a:r>
              <a:rPr lang="en-NZ" sz="2000" dirty="0" smtClean="0"/>
              <a:t>Possible settings for a trait (e.g. blue, brown) are called alleles. </a:t>
            </a:r>
          </a:p>
          <a:p>
            <a:r>
              <a:rPr lang="en-NZ" sz="2000" dirty="0" smtClean="0"/>
              <a:t>The complete set of genetic material (all chromosomes) is called a genome. </a:t>
            </a:r>
          </a:p>
          <a:p>
            <a:endParaRPr lang="en-NZ" sz="2000" dirty="0" smtClean="0"/>
          </a:p>
          <a:p>
            <a:endParaRPr lang="en-NZ" sz="2000" dirty="0" smtClean="0"/>
          </a:p>
          <a:p>
            <a:endParaRPr lang="en-NZ" sz="2000" dirty="0"/>
          </a:p>
        </p:txBody>
      </p:sp>
    </p:spTree>
    <p:extLst>
      <p:ext uri="{BB962C8B-B14F-4D97-AF65-F5344CB8AC3E}">
        <p14:creationId xmlns:p14="http://schemas.microsoft.com/office/powerpoint/2010/main" val="3635247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Termination </a:t>
            </a:r>
            <a:r>
              <a:rPr lang="en-NZ" dirty="0" smtClean="0"/>
              <a:t>Condition</a:t>
            </a:r>
            <a:endParaRPr lang="en-NZ" dirty="0"/>
          </a:p>
        </p:txBody>
      </p:sp>
      <p:sp>
        <p:nvSpPr>
          <p:cNvPr id="3" name="Content Placeholder 2"/>
          <p:cNvSpPr>
            <a:spLocks noGrp="1"/>
          </p:cNvSpPr>
          <p:nvPr>
            <p:ph idx="1"/>
          </p:nvPr>
        </p:nvSpPr>
        <p:spPr>
          <a:xfrm>
            <a:off x="0" y="1046205"/>
            <a:ext cx="9144000" cy="3229581"/>
          </a:xfrm>
        </p:spPr>
        <p:txBody>
          <a:bodyPr>
            <a:normAutofit fontScale="70000" lnSpcReduction="20000"/>
          </a:bodyPr>
          <a:lstStyle/>
          <a:p>
            <a:r>
              <a:rPr lang="en-NZ" dirty="0"/>
              <a:t>The termination condition of a Genetic Algorithm is important in determining when a GA run will end. </a:t>
            </a:r>
            <a:endParaRPr lang="en-NZ" dirty="0" smtClean="0"/>
          </a:p>
          <a:p>
            <a:r>
              <a:rPr lang="en-NZ" dirty="0" smtClean="0"/>
              <a:t>It </a:t>
            </a:r>
            <a:r>
              <a:rPr lang="en-NZ" dirty="0"/>
              <a:t>has been observed that initially, the GA progresses very fast with better solutions coming in every few iterations, but this tends to saturate in the later stages where the improvements are very small. </a:t>
            </a:r>
            <a:endParaRPr lang="en-NZ" dirty="0" smtClean="0"/>
          </a:p>
          <a:p>
            <a:pPr lvl="1"/>
            <a:r>
              <a:rPr lang="en-NZ" dirty="0" smtClean="0"/>
              <a:t>i.e. asymptotic growth/decrease</a:t>
            </a:r>
          </a:p>
          <a:p>
            <a:r>
              <a:rPr lang="en-NZ" dirty="0" smtClean="0"/>
              <a:t>We </a:t>
            </a:r>
            <a:r>
              <a:rPr lang="en-NZ" dirty="0"/>
              <a:t>usually want a termination condition such that our solution is close to the optimal, at the end of the run.</a:t>
            </a:r>
          </a:p>
          <a:p>
            <a:r>
              <a:rPr lang="en-NZ" dirty="0" smtClean="0"/>
              <a:t>We can use one </a:t>
            </a:r>
            <a:r>
              <a:rPr lang="en-NZ" dirty="0"/>
              <a:t>of the following termination conditions −</a:t>
            </a:r>
          </a:p>
          <a:p>
            <a:pPr lvl="1"/>
            <a:r>
              <a:rPr lang="en-NZ" dirty="0"/>
              <a:t>When we reach an absolute number of generations.</a:t>
            </a:r>
          </a:p>
          <a:p>
            <a:pPr lvl="1"/>
            <a:r>
              <a:rPr lang="en-NZ" dirty="0" smtClean="0"/>
              <a:t>When </a:t>
            </a:r>
            <a:r>
              <a:rPr lang="en-NZ" dirty="0"/>
              <a:t>there has been no improvement in the population for X iterations.</a:t>
            </a:r>
          </a:p>
          <a:p>
            <a:pPr lvl="1"/>
            <a:r>
              <a:rPr lang="en-NZ" dirty="0" smtClean="0"/>
              <a:t>When </a:t>
            </a:r>
            <a:r>
              <a:rPr lang="en-NZ" dirty="0"/>
              <a:t>the objective function value has reached a certain pre-defined value.</a:t>
            </a:r>
          </a:p>
        </p:txBody>
      </p:sp>
      <p:pic>
        <p:nvPicPr>
          <p:cNvPr id="4" name="Picture 3"/>
          <p:cNvPicPr>
            <a:picLocks noChangeAspect="1"/>
          </p:cNvPicPr>
          <p:nvPr/>
        </p:nvPicPr>
        <p:blipFill rotWithShape="1">
          <a:blip r:embed="rId2"/>
          <a:srcRect t="2461" b="-1"/>
          <a:stretch/>
        </p:blipFill>
        <p:spPr>
          <a:xfrm>
            <a:off x="134189" y="4465257"/>
            <a:ext cx="5297376" cy="2358583"/>
          </a:xfrm>
          <a:prstGeom prst="rect">
            <a:avLst/>
          </a:prstGeom>
        </p:spPr>
      </p:pic>
      <p:pic>
        <p:nvPicPr>
          <p:cNvPr id="5" name="Picture 4"/>
          <p:cNvPicPr>
            <a:picLocks noChangeAspect="1"/>
          </p:cNvPicPr>
          <p:nvPr/>
        </p:nvPicPr>
        <p:blipFill>
          <a:blip r:embed="rId3"/>
          <a:stretch>
            <a:fillRect/>
          </a:stretch>
        </p:blipFill>
        <p:spPr>
          <a:xfrm>
            <a:off x="5565753" y="4465257"/>
            <a:ext cx="3578247" cy="2283778"/>
          </a:xfrm>
          <a:prstGeom prst="rect">
            <a:avLst/>
          </a:prstGeom>
        </p:spPr>
      </p:pic>
    </p:spTree>
    <p:extLst>
      <p:ext uri="{BB962C8B-B14F-4D97-AF65-F5344CB8AC3E}">
        <p14:creationId xmlns:p14="http://schemas.microsoft.com/office/powerpoint/2010/main" val="1486909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200" dirty="0"/>
              <a:t>Introduce problem-specific domain knowledge</a:t>
            </a:r>
          </a:p>
        </p:txBody>
      </p:sp>
      <p:sp>
        <p:nvSpPr>
          <p:cNvPr id="3" name="Content Placeholder 2"/>
          <p:cNvSpPr>
            <a:spLocks noGrp="1"/>
          </p:cNvSpPr>
          <p:nvPr>
            <p:ph idx="1"/>
          </p:nvPr>
        </p:nvSpPr>
        <p:spPr>
          <a:xfrm>
            <a:off x="628650" y="1046205"/>
            <a:ext cx="7886700" cy="2199271"/>
          </a:xfrm>
        </p:spPr>
        <p:txBody>
          <a:bodyPr>
            <a:normAutofit fontScale="62500" lnSpcReduction="20000"/>
          </a:bodyPr>
          <a:lstStyle/>
          <a:p>
            <a:r>
              <a:rPr lang="en-NZ" dirty="0"/>
              <a:t>In genetic algorithms, there is no “one size fits all” or a magic formula which works for all problems. Even after the initial GA is ready, it takes a lot of time and effort to play around with the parameters like population size, mutation and crossover probability etc. to find the ones which suit the particular problem</a:t>
            </a:r>
            <a:r>
              <a:rPr lang="en-NZ" dirty="0" smtClean="0"/>
              <a:t>.</a:t>
            </a:r>
          </a:p>
          <a:p>
            <a:r>
              <a:rPr lang="en-NZ" dirty="0" smtClean="0"/>
              <a:t>It </a:t>
            </a:r>
            <a:r>
              <a:rPr lang="en-NZ" dirty="0"/>
              <a:t>has been observed that the more problem-specific domain knowledge we incorporate into the GA; the better objective values we get. </a:t>
            </a:r>
            <a:endParaRPr lang="en-NZ" dirty="0" smtClean="0"/>
          </a:p>
          <a:p>
            <a:r>
              <a:rPr lang="en-NZ" dirty="0" smtClean="0"/>
              <a:t>Adding </a:t>
            </a:r>
            <a:r>
              <a:rPr lang="en-NZ" dirty="0"/>
              <a:t>problem specific information can be done by either using problem specific crossover or mutation operators, custom representations, etc</a:t>
            </a:r>
            <a:r>
              <a:rPr lang="en-NZ" dirty="0" smtClean="0"/>
              <a:t>.</a:t>
            </a:r>
          </a:p>
          <a:p>
            <a:endParaRPr lang="en-NZ" dirty="0"/>
          </a:p>
        </p:txBody>
      </p:sp>
      <p:pic>
        <p:nvPicPr>
          <p:cNvPr id="4" name="Picture 3"/>
          <p:cNvPicPr>
            <a:picLocks noChangeAspect="1"/>
          </p:cNvPicPr>
          <p:nvPr/>
        </p:nvPicPr>
        <p:blipFill rotWithShape="1">
          <a:blip r:embed="rId2"/>
          <a:srcRect t="9424"/>
          <a:stretch/>
        </p:blipFill>
        <p:spPr>
          <a:xfrm>
            <a:off x="1083434" y="3125420"/>
            <a:ext cx="6618131" cy="3616669"/>
          </a:xfrm>
          <a:prstGeom prst="rect">
            <a:avLst/>
          </a:prstGeom>
        </p:spPr>
      </p:pic>
    </p:spTree>
    <p:extLst>
      <p:ext uri="{BB962C8B-B14F-4D97-AF65-F5344CB8AC3E}">
        <p14:creationId xmlns:p14="http://schemas.microsoft.com/office/powerpoint/2010/main" val="1808102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74" y="85039"/>
            <a:ext cx="7768375" cy="771695"/>
          </a:xfrm>
        </p:spPr>
        <p:txBody>
          <a:bodyPr>
            <a:noAutofit/>
          </a:bodyPr>
          <a:lstStyle/>
          <a:p>
            <a:r>
              <a:rPr lang="en-NZ" sz="3600" dirty="0" smtClean="0"/>
              <a:t>Exploration versus exploitation trade-off</a:t>
            </a:r>
            <a:endParaRPr lang="en-NZ" sz="3600" dirty="0"/>
          </a:p>
        </p:txBody>
      </p:sp>
      <p:sp>
        <p:nvSpPr>
          <p:cNvPr id="3" name="Content Placeholder 2"/>
          <p:cNvSpPr>
            <a:spLocks noGrp="1"/>
          </p:cNvSpPr>
          <p:nvPr>
            <p:ph idx="1"/>
          </p:nvPr>
        </p:nvSpPr>
        <p:spPr>
          <a:xfrm>
            <a:off x="81547" y="1032722"/>
            <a:ext cx="4078329" cy="2869578"/>
          </a:xfrm>
        </p:spPr>
        <p:txBody>
          <a:bodyPr>
            <a:normAutofit fontScale="77500" lnSpcReduction="20000"/>
          </a:bodyPr>
          <a:lstStyle/>
          <a:p>
            <a:r>
              <a:rPr lang="en-NZ" dirty="0"/>
              <a:t>Hybridize GA with Local Search</a:t>
            </a:r>
            <a:endParaRPr lang="en-NZ" dirty="0" smtClean="0"/>
          </a:p>
          <a:p>
            <a:r>
              <a:rPr lang="en-NZ" dirty="0" smtClean="0"/>
              <a:t>Local </a:t>
            </a:r>
            <a:r>
              <a:rPr lang="en-NZ" dirty="0"/>
              <a:t>search refers to checking the solutions in the </a:t>
            </a:r>
            <a:r>
              <a:rPr lang="en-NZ" dirty="0" err="1"/>
              <a:t>neighborhood</a:t>
            </a:r>
            <a:r>
              <a:rPr lang="en-NZ" dirty="0"/>
              <a:t> of a given solution to look for better objective values.</a:t>
            </a:r>
          </a:p>
          <a:p>
            <a:r>
              <a:rPr lang="en-NZ" dirty="0"/>
              <a:t>It may be sometimes useful to hybridize the GA with local search. </a:t>
            </a:r>
          </a:p>
          <a:p>
            <a:endParaRPr lang="en-NZ" dirty="0"/>
          </a:p>
        </p:txBody>
      </p:sp>
      <p:pic>
        <p:nvPicPr>
          <p:cNvPr id="4" name="Picture 3"/>
          <p:cNvPicPr>
            <a:picLocks noChangeAspect="1"/>
          </p:cNvPicPr>
          <p:nvPr/>
        </p:nvPicPr>
        <p:blipFill>
          <a:blip r:embed="rId2"/>
          <a:stretch>
            <a:fillRect/>
          </a:stretch>
        </p:blipFill>
        <p:spPr>
          <a:xfrm>
            <a:off x="4284889" y="1468191"/>
            <a:ext cx="4859111" cy="4259821"/>
          </a:xfrm>
          <a:prstGeom prst="rect">
            <a:avLst/>
          </a:prstGeom>
        </p:spPr>
      </p:pic>
      <p:pic>
        <p:nvPicPr>
          <p:cNvPr id="5" name="Picture 4"/>
          <p:cNvPicPr>
            <a:picLocks noChangeAspect="1"/>
          </p:cNvPicPr>
          <p:nvPr/>
        </p:nvPicPr>
        <p:blipFill rotWithShape="1">
          <a:blip r:embed="rId3"/>
          <a:srcRect t="9214" r="7871" b="2975"/>
          <a:stretch/>
        </p:blipFill>
        <p:spPr>
          <a:xfrm>
            <a:off x="485732" y="3685167"/>
            <a:ext cx="3269957" cy="3116687"/>
          </a:xfrm>
          <a:prstGeom prst="rect">
            <a:avLst/>
          </a:prstGeom>
        </p:spPr>
      </p:pic>
    </p:spTree>
    <p:extLst>
      <p:ext uri="{BB962C8B-B14F-4D97-AF65-F5344CB8AC3E}">
        <p14:creationId xmlns:p14="http://schemas.microsoft.com/office/powerpoint/2010/main" val="3438239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Application Areas</a:t>
            </a:r>
          </a:p>
        </p:txBody>
      </p:sp>
      <p:sp>
        <p:nvSpPr>
          <p:cNvPr id="3" name="Content Placeholder 2"/>
          <p:cNvSpPr>
            <a:spLocks noGrp="1"/>
          </p:cNvSpPr>
          <p:nvPr>
            <p:ph idx="1"/>
          </p:nvPr>
        </p:nvSpPr>
        <p:spPr/>
        <p:txBody>
          <a:bodyPr>
            <a:normAutofit fontScale="47500" lnSpcReduction="20000"/>
          </a:bodyPr>
          <a:lstStyle/>
          <a:p>
            <a:r>
              <a:rPr lang="en-NZ" b="1" dirty="0"/>
              <a:t>Optimization</a:t>
            </a:r>
            <a:r>
              <a:rPr lang="en-NZ" dirty="0"/>
              <a:t> − Genetic Algorithms are most commonly used in optimization problems wherein we have to maximize or minimize a given objective function value under a given set of constraints</a:t>
            </a:r>
            <a:r>
              <a:rPr lang="en-NZ" dirty="0" smtClean="0"/>
              <a:t>.</a:t>
            </a:r>
            <a:endParaRPr lang="en-NZ" dirty="0"/>
          </a:p>
          <a:p>
            <a:r>
              <a:rPr lang="en-NZ" b="1" dirty="0"/>
              <a:t>Economics</a:t>
            </a:r>
            <a:r>
              <a:rPr lang="en-NZ" dirty="0"/>
              <a:t> − GAs are also used to characterize various economic models like the cobweb model, game theory equilibrium resolution, asset pricing, etc.</a:t>
            </a:r>
          </a:p>
          <a:p>
            <a:r>
              <a:rPr lang="en-NZ" b="1" dirty="0"/>
              <a:t>Neural Networks</a:t>
            </a:r>
            <a:r>
              <a:rPr lang="en-NZ" dirty="0"/>
              <a:t> − GAs are also used to train neural networks, particularly recurrent neural networks.</a:t>
            </a:r>
          </a:p>
          <a:p>
            <a:r>
              <a:rPr lang="en-NZ" b="1" dirty="0"/>
              <a:t>Parallelization</a:t>
            </a:r>
            <a:r>
              <a:rPr lang="en-NZ" dirty="0"/>
              <a:t> − GAs also have very good parallel capabilities, and prove to be very effective means in solving certain problems, and also provide a good area for research.</a:t>
            </a:r>
          </a:p>
          <a:p>
            <a:r>
              <a:rPr lang="en-NZ" b="1" dirty="0"/>
              <a:t>Image Processing</a:t>
            </a:r>
            <a:r>
              <a:rPr lang="en-NZ" dirty="0"/>
              <a:t> − GAs are used for various digital image processing (DIP) tasks as well like dense pixel matching.</a:t>
            </a:r>
          </a:p>
          <a:p>
            <a:r>
              <a:rPr lang="en-NZ" b="1" dirty="0"/>
              <a:t>Vehicle routing problems</a:t>
            </a:r>
            <a:r>
              <a:rPr lang="en-NZ" dirty="0"/>
              <a:t> − With multiple soft time windows, multiple depots and a heterogeneous fleet.</a:t>
            </a:r>
          </a:p>
          <a:p>
            <a:r>
              <a:rPr lang="en-NZ" b="1" dirty="0"/>
              <a:t>Scheduling applications</a:t>
            </a:r>
            <a:r>
              <a:rPr lang="en-NZ" dirty="0"/>
              <a:t> − GAs are used to solve various scheduling problems as well, particularly the time tabling problem.</a:t>
            </a:r>
          </a:p>
          <a:p>
            <a:r>
              <a:rPr lang="en-NZ" b="1" dirty="0"/>
              <a:t>Machine Learning</a:t>
            </a:r>
            <a:r>
              <a:rPr lang="en-NZ" dirty="0"/>
              <a:t> − </a:t>
            </a:r>
            <a:r>
              <a:rPr lang="en-NZ" dirty="0" smtClean="0"/>
              <a:t>Genetics </a:t>
            </a:r>
            <a:r>
              <a:rPr lang="en-NZ" dirty="0"/>
              <a:t>based machine learning (GBML) is a niche area in machine learning.</a:t>
            </a:r>
          </a:p>
          <a:p>
            <a:r>
              <a:rPr lang="en-NZ" b="1" dirty="0"/>
              <a:t>Robot Trajectory Generation</a:t>
            </a:r>
            <a:r>
              <a:rPr lang="en-NZ" dirty="0"/>
              <a:t> − GAs have been used to plan the path which a robot arm takes by moving from one point to another.</a:t>
            </a:r>
          </a:p>
          <a:p>
            <a:r>
              <a:rPr lang="en-NZ" b="1" dirty="0"/>
              <a:t>Parametric Design of Aircraft</a:t>
            </a:r>
            <a:r>
              <a:rPr lang="en-NZ" dirty="0"/>
              <a:t> − GAs have been used to design aircrafts by varying the parameters and evolving better solutions.</a:t>
            </a:r>
          </a:p>
          <a:p>
            <a:r>
              <a:rPr lang="en-NZ" b="1" dirty="0"/>
              <a:t>DNA Analysis</a:t>
            </a:r>
            <a:r>
              <a:rPr lang="en-NZ" dirty="0"/>
              <a:t> − GAs have been used to determine the structure of DNA using spectrometric data about the sample.</a:t>
            </a:r>
          </a:p>
          <a:p>
            <a:r>
              <a:rPr lang="en-NZ" b="1" dirty="0"/>
              <a:t>Multimodal Optimization</a:t>
            </a:r>
            <a:r>
              <a:rPr lang="en-NZ" dirty="0"/>
              <a:t> − GAs are obviously very good approaches for multimodal optimization in which we have to find multiple optimum solutions.</a:t>
            </a:r>
          </a:p>
          <a:p>
            <a:r>
              <a:rPr lang="en-NZ" b="1" dirty="0"/>
              <a:t>Traveling salesman problem and </a:t>
            </a:r>
            <a:r>
              <a:rPr lang="en-NZ" b="1" dirty="0" smtClean="0"/>
              <a:t>NP problems in general</a:t>
            </a:r>
            <a:r>
              <a:rPr lang="en-NZ" dirty="0"/>
              <a:t> − GAs have been used to solve the TSP, which is a well-known combinatorial problem using novel crossover and packing strategies.</a:t>
            </a:r>
          </a:p>
          <a:p>
            <a:endParaRPr lang="en-NZ" dirty="0"/>
          </a:p>
        </p:txBody>
      </p:sp>
    </p:spTree>
    <p:extLst>
      <p:ext uri="{BB962C8B-B14F-4D97-AF65-F5344CB8AC3E}">
        <p14:creationId xmlns:p14="http://schemas.microsoft.com/office/powerpoint/2010/main" val="3351448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Advantages of </a:t>
            </a:r>
            <a:r>
              <a:rPr lang="en-NZ" dirty="0" smtClean="0"/>
              <a:t>GAs</a:t>
            </a:r>
            <a:endParaRPr lang="en-NZ" dirty="0"/>
          </a:p>
        </p:txBody>
      </p:sp>
      <p:sp>
        <p:nvSpPr>
          <p:cNvPr id="3" name="Content Placeholder 2"/>
          <p:cNvSpPr>
            <a:spLocks noGrp="1"/>
          </p:cNvSpPr>
          <p:nvPr>
            <p:ph idx="1"/>
          </p:nvPr>
        </p:nvSpPr>
        <p:spPr/>
        <p:txBody>
          <a:bodyPr>
            <a:normAutofit fontScale="92500" lnSpcReduction="10000"/>
          </a:bodyPr>
          <a:lstStyle/>
          <a:p>
            <a:r>
              <a:rPr lang="en-NZ" dirty="0"/>
              <a:t>Does not require any derivative information (which may not be available for many real-world problems</a:t>
            </a:r>
            <a:r>
              <a:rPr lang="en-NZ" dirty="0" smtClean="0"/>
              <a:t>).</a:t>
            </a:r>
          </a:p>
          <a:p>
            <a:r>
              <a:rPr lang="en-NZ" dirty="0" smtClean="0"/>
              <a:t>Is </a:t>
            </a:r>
            <a:r>
              <a:rPr lang="en-NZ" dirty="0"/>
              <a:t>faster and more efficient as compared to the traditional methods.</a:t>
            </a:r>
          </a:p>
          <a:p>
            <a:r>
              <a:rPr lang="en-NZ" dirty="0" smtClean="0"/>
              <a:t>Easy to paralyze</a:t>
            </a:r>
            <a:endParaRPr lang="en-NZ" dirty="0"/>
          </a:p>
          <a:p>
            <a:r>
              <a:rPr lang="en-NZ" dirty="0"/>
              <a:t>Optimizes both continuous and discrete functions and also multi-objective problems.</a:t>
            </a:r>
          </a:p>
          <a:p>
            <a:r>
              <a:rPr lang="en-NZ" dirty="0"/>
              <a:t>Provides a list of “good” solutions and not just a single solution.</a:t>
            </a:r>
          </a:p>
          <a:p>
            <a:r>
              <a:rPr lang="en-NZ" dirty="0"/>
              <a:t>Always gets an answer to the problem, which gets better over </a:t>
            </a:r>
            <a:r>
              <a:rPr lang="en-NZ" dirty="0" smtClean="0"/>
              <a:t>time</a:t>
            </a:r>
            <a:r>
              <a:rPr lang="en-NZ" dirty="0"/>
              <a:t>.</a:t>
            </a:r>
          </a:p>
          <a:p>
            <a:r>
              <a:rPr lang="en-NZ" dirty="0"/>
              <a:t>Useful when the search space is very large and there are a large number of parameters involved.</a:t>
            </a:r>
          </a:p>
          <a:p>
            <a:endParaRPr lang="en-NZ" dirty="0"/>
          </a:p>
        </p:txBody>
      </p:sp>
    </p:spTree>
    <p:extLst>
      <p:ext uri="{BB962C8B-B14F-4D97-AF65-F5344CB8AC3E}">
        <p14:creationId xmlns:p14="http://schemas.microsoft.com/office/powerpoint/2010/main" val="542010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Failure of gradient-based </a:t>
            </a:r>
            <a:r>
              <a:rPr lang="en-NZ" dirty="0" smtClean="0"/>
              <a:t>methods</a:t>
            </a:r>
            <a:endParaRPr lang="en-NZ" dirty="0"/>
          </a:p>
        </p:txBody>
      </p:sp>
      <p:sp>
        <p:nvSpPr>
          <p:cNvPr id="3" name="Content Placeholder 2"/>
          <p:cNvSpPr>
            <a:spLocks noGrp="1"/>
          </p:cNvSpPr>
          <p:nvPr>
            <p:ph idx="1"/>
          </p:nvPr>
        </p:nvSpPr>
        <p:spPr>
          <a:xfrm>
            <a:off x="628650" y="1046205"/>
            <a:ext cx="7886700" cy="1967451"/>
          </a:xfrm>
        </p:spPr>
        <p:txBody>
          <a:bodyPr>
            <a:normAutofit fontScale="62500" lnSpcReduction="20000"/>
          </a:bodyPr>
          <a:lstStyle/>
          <a:p>
            <a:r>
              <a:rPr lang="en-NZ" dirty="0"/>
              <a:t>Traditional calculus based methods work by starting at a random point and by moving in the direction of the gradient, till we reach the top of the hill. </a:t>
            </a:r>
            <a:endParaRPr lang="en-NZ" dirty="0" smtClean="0"/>
          </a:p>
          <a:p>
            <a:r>
              <a:rPr lang="en-NZ" dirty="0" smtClean="0"/>
              <a:t>This </a:t>
            </a:r>
            <a:r>
              <a:rPr lang="en-NZ" dirty="0"/>
              <a:t>technique is efficient and works very well for single-peaked objective functions </a:t>
            </a:r>
            <a:endParaRPr lang="en-NZ" dirty="0" smtClean="0"/>
          </a:p>
          <a:p>
            <a:r>
              <a:rPr lang="en-NZ" dirty="0" smtClean="0"/>
              <a:t>But</a:t>
            </a:r>
            <a:r>
              <a:rPr lang="en-NZ" dirty="0"/>
              <a:t>, in </a:t>
            </a:r>
            <a:r>
              <a:rPr lang="en-NZ" dirty="0" smtClean="0"/>
              <a:t>many real-world </a:t>
            </a:r>
            <a:r>
              <a:rPr lang="en-NZ" dirty="0"/>
              <a:t>situations, </a:t>
            </a:r>
            <a:r>
              <a:rPr lang="en-NZ" dirty="0" smtClean="0"/>
              <a:t>which </a:t>
            </a:r>
            <a:r>
              <a:rPr lang="en-NZ" dirty="0"/>
              <a:t>are made of many peaks and many valleys, </a:t>
            </a:r>
            <a:r>
              <a:rPr lang="en-NZ" dirty="0" smtClean="0"/>
              <a:t>such </a:t>
            </a:r>
            <a:r>
              <a:rPr lang="en-NZ" dirty="0"/>
              <a:t>methods </a:t>
            </a:r>
            <a:r>
              <a:rPr lang="en-NZ" dirty="0" smtClean="0"/>
              <a:t>fail</a:t>
            </a:r>
            <a:r>
              <a:rPr lang="en-NZ" dirty="0"/>
              <a:t>, as they suffer from an inherent tendency of getting stuck at the local </a:t>
            </a:r>
            <a:r>
              <a:rPr lang="en-NZ" dirty="0" smtClean="0"/>
              <a:t>optima</a:t>
            </a:r>
            <a:endParaRPr lang="en-NZ" dirty="0"/>
          </a:p>
          <a:p>
            <a:endParaRPr lang="en-NZ" dirty="0"/>
          </a:p>
        </p:txBody>
      </p:sp>
      <p:pic>
        <p:nvPicPr>
          <p:cNvPr id="4" name="Picture 2" descr="GA Moti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16" y="2819399"/>
            <a:ext cx="5715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80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Limitations of GAs</a:t>
            </a:r>
          </a:p>
        </p:txBody>
      </p:sp>
      <p:sp>
        <p:nvSpPr>
          <p:cNvPr id="3" name="Content Placeholder 2"/>
          <p:cNvSpPr>
            <a:spLocks noGrp="1"/>
          </p:cNvSpPr>
          <p:nvPr>
            <p:ph idx="1"/>
          </p:nvPr>
        </p:nvSpPr>
        <p:spPr/>
        <p:txBody>
          <a:bodyPr/>
          <a:lstStyle/>
          <a:p>
            <a:r>
              <a:rPr lang="en-NZ" dirty="0"/>
              <a:t>GAs are not suited for all problems, especially problems which are simple and for which derivative information is available.</a:t>
            </a:r>
          </a:p>
          <a:p>
            <a:r>
              <a:rPr lang="en-NZ" dirty="0"/>
              <a:t>Fitness value is calculated repeatedly which might be computationally expensive for some problems.</a:t>
            </a:r>
          </a:p>
          <a:p>
            <a:r>
              <a:rPr lang="en-NZ" dirty="0"/>
              <a:t>Being stochastic, there are no guarantees on the optimality or the quality of the solution.</a:t>
            </a:r>
          </a:p>
          <a:p>
            <a:r>
              <a:rPr lang="en-NZ" dirty="0"/>
              <a:t>If not implemented properly, the GA may not converge to the optimal solution.</a:t>
            </a:r>
          </a:p>
          <a:p>
            <a:endParaRPr lang="en-NZ" dirty="0"/>
          </a:p>
        </p:txBody>
      </p:sp>
    </p:spTree>
    <p:extLst>
      <p:ext uri="{BB962C8B-B14F-4D97-AF65-F5344CB8AC3E}">
        <p14:creationId xmlns:p14="http://schemas.microsoft.com/office/powerpoint/2010/main" val="1933662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Solving difficult </a:t>
            </a:r>
            <a:r>
              <a:rPr lang="en-NZ" dirty="0" smtClean="0"/>
              <a:t>problems with GAs</a:t>
            </a:r>
            <a:endParaRPr lang="en-NZ" dirty="0"/>
          </a:p>
        </p:txBody>
      </p:sp>
      <p:sp>
        <p:nvSpPr>
          <p:cNvPr id="3" name="Content Placeholder 2"/>
          <p:cNvSpPr>
            <a:spLocks noGrp="1"/>
          </p:cNvSpPr>
          <p:nvPr>
            <p:ph idx="1"/>
          </p:nvPr>
        </p:nvSpPr>
        <p:spPr>
          <a:xfrm>
            <a:off x="152400" y="1046205"/>
            <a:ext cx="8991600" cy="5130758"/>
          </a:xfrm>
        </p:spPr>
        <p:txBody>
          <a:bodyPr>
            <a:noAutofit/>
          </a:bodyPr>
          <a:lstStyle/>
          <a:p>
            <a:r>
              <a:rPr lang="en-NZ" sz="2400" dirty="0"/>
              <a:t>In computer science, there is a large set of problems, which are </a:t>
            </a:r>
            <a:r>
              <a:rPr lang="en-NZ" sz="2400" b="1" dirty="0"/>
              <a:t>NP-Hard</a:t>
            </a:r>
            <a:r>
              <a:rPr lang="en-NZ" sz="2400" dirty="0"/>
              <a:t>. </a:t>
            </a:r>
            <a:endParaRPr lang="en-NZ" sz="2400" dirty="0" smtClean="0"/>
          </a:p>
          <a:p>
            <a:pPr lvl="1"/>
            <a:r>
              <a:rPr lang="en-NZ" sz="2000" dirty="0"/>
              <a:t>Travelling Salesperson Problem (TSP</a:t>
            </a:r>
            <a:r>
              <a:rPr lang="en-NZ" sz="2000" dirty="0" smtClean="0"/>
              <a:t>) </a:t>
            </a:r>
            <a:endParaRPr lang="en-NZ" sz="2000" dirty="0" smtClean="0"/>
          </a:p>
          <a:p>
            <a:pPr lvl="1"/>
            <a:r>
              <a:rPr lang="en-NZ" sz="2000" dirty="0"/>
              <a:t>Some difficult problems like the Travelling Salesperson Problem (TSP), have real-world applications like path finding and VLSI Design. </a:t>
            </a:r>
          </a:p>
          <a:p>
            <a:r>
              <a:rPr lang="en-NZ" sz="2400" dirty="0" smtClean="0"/>
              <a:t>What </a:t>
            </a:r>
            <a:r>
              <a:rPr lang="en-NZ" sz="2400" dirty="0"/>
              <a:t>this essentially means is that, even the most powerful computing systems take a very long time (even years!) to solve that problem</a:t>
            </a:r>
            <a:r>
              <a:rPr lang="en-NZ" sz="2400" dirty="0" smtClean="0"/>
              <a:t>.</a:t>
            </a:r>
          </a:p>
          <a:p>
            <a:pPr marL="171450" indent="-171450"/>
            <a:r>
              <a:rPr lang="en-NZ" sz="2400" dirty="0"/>
              <a:t>Imagine that you are using your GPS Navigation system, and it takes a few minutes (or even a few hours) to compute the “optimal” path from the source to destination. </a:t>
            </a:r>
          </a:p>
          <a:p>
            <a:pPr marL="628650" lvl="1" indent="-171450"/>
            <a:r>
              <a:rPr lang="en-NZ" sz="2000" dirty="0"/>
              <a:t>Delay in such real world applications is not acceptable and therefore a “good-enough” solution, which is delivered “fast” is what is required.</a:t>
            </a:r>
          </a:p>
          <a:p>
            <a:r>
              <a:rPr lang="en-NZ" sz="2400" dirty="0" smtClean="0"/>
              <a:t> In </a:t>
            </a:r>
            <a:r>
              <a:rPr lang="en-NZ" sz="2400" dirty="0"/>
              <a:t>such a scenario, GAs prove to be an efficient tool to provide </a:t>
            </a:r>
            <a:r>
              <a:rPr lang="en-NZ" sz="2400" b="1" dirty="0"/>
              <a:t>usable near-optimal solutions</a:t>
            </a:r>
            <a:r>
              <a:rPr lang="en-NZ" sz="2400" dirty="0"/>
              <a:t> in a short amount of time</a:t>
            </a:r>
            <a:r>
              <a:rPr lang="en-NZ" sz="2400" dirty="0" smtClean="0"/>
              <a:t>.</a:t>
            </a:r>
          </a:p>
          <a:p>
            <a:pPr lvl="1"/>
            <a:r>
              <a:rPr lang="en-NZ" sz="2000" dirty="0" smtClean="0"/>
              <a:t>Albeit, with no global optima guarantees</a:t>
            </a:r>
          </a:p>
        </p:txBody>
      </p:sp>
    </p:spTree>
    <p:extLst>
      <p:ext uri="{BB962C8B-B14F-4D97-AF65-F5344CB8AC3E}">
        <p14:creationId xmlns:p14="http://schemas.microsoft.com/office/powerpoint/2010/main" val="1006162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A word on genetic algorithm exercise</a:t>
            </a:r>
            <a:endParaRPr lang="en-NZ" dirty="0"/>
          </a:p>
        </p:txBody>
      </p:sp>
      <p:pic>
        <p:nvPicPr>
          <p:cNvPr id="4" name="Picture 3"/>
          <p:cNvPicPr>
            <a:picLocks noChangeAspect="1"/>
          </p:cNvPicPr>
          <p:nvPr/>
        </p:nvPicPr>
        <p:blipFill rotWithShape="1">
          <a:blip r:embed="rId3"/>
          <a:srcRect l="11811" t="3969" r="5250" b="10317"/>
          <a:stretch/>
        </p:blipFill>
        <p:spPr>
          <a:xfrm>
            <a:off x="914400" y="1231900"/>
            <a:ext cx="2006600" cy="2057400"/>
          </a:xfrm>
          <a:prstGeom prst="rect">
            <a:avLst/>
          </a:prstGeom>
        </p:spPr>
      </p:pic>
      <p:pic>
        <p:nvPicPr>
          <p:cNvPr id="9" name="Picture 8"/>
          <p:cNvPicPr>
            <a:picLocks noChangeAspect="1"/>
          </p:cNvPicPr>
          <p:nvPr/>
        </p:nvPicPr>
        <p:blipFill rotWithShape="1">
          <a:blip r:embed="rId4"/>
          <a:srcRect l="8493" t="3832" r="3720" b="7156"/>
          <a:stretch/>
        </p:blipFill>
        <p:spPr>
          <a:xfrm>
            <a:off x="1009652" y="4507177"/>
            <a:ext cx="1176865" cy="1186713"/>
          </a:xfrm>
          <a:prstGeom prst="rect">
            <a:avLst/>
          </a:prstGeom>
        </p:spPr>
      </p:pic>
      <p:pic>
        <p:nvPicPr>
          <p:cNvPr id="11" name="Picture 10"/>
          <p:cNvPicPr>
            <a:picLocks noChangeAspect="1"/>
          </p:cNvPicPr>
          <p:nvPr/>
        </p:nvPicPr>
        <p:blipFill rotWithShape="1">
          <a:blip r:embed="rId4"/>
          <a:srcRect l="8493" t="3832" r="3720" b="7156"/>
          <a:stretch/>
        </p:blipFill>
        <p:spPr>
          <a:xfrm>
            <a:off x="7597777" y="856734"/>
            <a:ext cx="1176865" cy="1186713"/>
          </a:xfrm>
          <a:prstGeom prst="rect">
            <a:avLst/>
          </a:prstGeom>
        </p:spPr>
      </p:pic>
      <p:pic>
        <p:nvPicPr>
          <p:cNvPr id="12" name="Picture 11"/>
          <p:cNvPicPr>
            <a:picLocks noChangeAspect="1"/>
          </p:cNvPicPr>
          <p:nvPr/>
        </p:nvPicPr>
        <p:blipFill rotWithShape="1">
          <a:blip r:embed="rId4"/>
          <a:srcRect l="8493" t="3832" r="3720" b="7156"/>
          <a:stretch/>
        </p:blipFill>
        <p:spPr>
          <a:xfrm>
            <a:off x="5997577" y="2477753"/>
            <a:ext cx="1176865" cy="1186713"/>
          </a:xfrm>
          <a:prstGeom prst="rect">
            <a:avLst/>
          </a:prstGeom>
        </p:spPr>
      </p:pic>
      <p:pic>
        <p:nvPicPr>
          <p:cNvPr id="13" name="Picture 12"/>
          <p:cNvPicPr>
            <a:picLocks noChangeAspect="1"/>
          </p:cNvPicPr>
          <p:nvPr/>
        </p:nvPicPr>
        <p:blipFill rotWithShape="1">
          <a:blip r:embed="rId4"/>
          <a:srcRect l="8493" t="3832" r="3720" b="7156"/>
          <a:stretch/>
        </p:blipFill>
        <p:spPr>
          <a:xfrm>
            <a:off x="7338485" y="2163796"/>
            <a:ext cx="1176865" cy="1186713"/>
          </a:xfrm>
          <a:prstGeom prst="rect">
            <a:avLst/>
          </a:prstGeom>
        </p:spPr>
      </p:pic>
      <p:pic>
        <p:nvPicPr>
          <p:cNvPr id="14" name="Picture 13"/>
          <p:cNvPicPr>
            <a:picLocks noChangeAspect="1"/>
          </p:cNvPicPr>
          <p:nvPr/>
        </p:nvPicPr>
        <p:blipFill rotWithShape="1">
          <a:blip r:embed="rId5"/>
          <a:srcRect l="8203" t="3693" r="3276" b="7664"/>
          <a:stretch/>
        </p:blipFill>
        <p:spPr>
          <a:xfrm>
            <a:off x="2432050" y="4507176"/>
            <a:ext cx="1193800" cy="1188847"/>
          </a:xfrm>
          <a:prstGeom prst="rect">
            <a:avLst/>
          </a:prstGeom>
        </p:spPr>
      </p:pic>
      <p:pic>
        <p:nvPicPr>
          <p:cNvPr id="15" name="Picture 14"/>
          <p:cNvPicPr>
            <a:picLocks noChangeAspect="1"/>
          </p:cNvPicPr>
          <p:nvPr/>
        </p:nvPicPr>
        <p:blipFill rotWithShape="1">
          <a:blip r:embed="rId6"/>
          <a:srcRect l="7255" t="3396" r="3490" b="6114"/>
          <a:stretch/>
        </p:blipFill>
        <p:spPr>
          <a:xfrm>
            <a:off x="3871383" y="4507176"/>
            <a:ext cx="1177026" cy="1186714"/>
          </a:xfrm>
          <a:prstGeom prst="rect">
            <a:avLst/>
          </a:prstGeom>
        </p:spPr>
      </p:pic>
      <p:pic>
        <p:nvPicPr>
          <p:cNvPr id="17" name="Picture 16"/>
          <p:cNvPicPr>
            <a:picLocks noChangeAspect="1"/>
          </p:cNvPicPr>
          <p:nvPr/>
        </p:nvPicPr>
        <p:blipFill rotWithShape="1">
          <a:blip r:embed="rId7"/>
          <a:srcRect l="8127" t="3463" r="4270" b="7895"/>
          <a:stretch/>
        </p:blipFill>
        <p:spPr>
          <a:xfrm>
            <a:off x="5293942" y="4507176"/>
            <a:ext cx="1217985" cy="1225645"/>
          </a:xfrm>
          <a:prstGeom prst="rect">
            <a:avLst/>
          </a:prstGeom>
        </p:spPr>
      </p:pic>
      <p:pic>
        <p:nvPicPr>
          <p:cNvPr id="18" name="Picture 17"/>
          <p:cNvPicPr>
            <a:picLocks noChangeAspect="1"/>
          </p:cNvPicPr>
          <p:nvPr/>
        </p:nvPicPr>
        <p:blipFill rotWithShape="1">
          <a:blip r:embed="rId8"/>
          <a:srcRect l="7576" t="5124" r="4270" b="7896"/>
          <a:stretch/>
        </p:blipFill>
        <p:spPr>
          <a:xfrm>
            <a:off x="6825353" y="4507176"/>
            <a:ext cx="1257066" cy="1233496"/>
          </a:xfrm>
          <a:prstGeom prst="rect">
            <a:avLst/>
          </a:prstGeom>
        </p:spPr>
      </p:pic>
      <p:pic>
        <p:nvPicPr>
          <p:cNvPr id="19" name="Picture 18"/>
          <p:cNvPicPr>
            <a:picLocks noChangeAspect="1"/>
          </p:cNvPicPr>
          <p:nvPr/>
        </p:nvPicPr>
        <p:blipFill rotWithShape="1">
          <a:blip r:embed="rId4"/>
          <a:srcRect l="8493" t="3832" r="3720" b="7156"/>
          <a:stretch/>
        </p:blipFill>
        <p:spPr>
          <a:xfrm>
            <a:off x="5902934" y="1024968"/>
            <a:ext cx="1176865" cy="1186713"/>
          </a:xfrm>
          <a:prstGeom prst="rect">
            <a:avLst/>
          </a:prstGeom>
        </p:spPr>
      </p:pic>
      <p:sp>
        <p:nvSpPr>
          <p:cNvPr id="20" name="Right Arrow 19"/>
          <p:cNvSpPr/>
          <p:nvPr/>
        </p:nvSpPr>
        <p:spPr>
          <a:xfrm>
            <a:off x="1009652" y="5891588"/>
            <a:ext cx="7072767" cy="87116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smtClean="0"/>
              <a:t>Iterations</a:t>
            </a:r>
            <a:endParaRPr lang="en-NZ" sz="2800" dirty="0"/>
          </a:p>
        </p:txBody>
      </p:sp>
    </p:spTree>
    <p:extLst>
      <p:ext uri="{BB962C8B-B14F-4D97-AF65-F5344CB8AC3E}">
        <p14:creationId xmlns:p14="http://schemas.microsoft.com/office/powerpoint/2010/main" val="2479178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84" y="344550"/>
            <a:ext cx="5300355" cy="541419"/>
          </a:xfrm>
        </p:spPr>
        <p:txBody>
          <a:bodyPr>
            <a:noAutofit/>
          </a:bodyPr>
          <a:lstStyle/>
          <a:p>
            <a:r>
              <a:rPr lang="en-NZ" sz="2400" dirty="0" smtClean="0"/>
              <a:t>The central dogma of molecular </a:t>
            </a:r>
            <a:r>
              <a:rPr lang="en-NZ" sz="2400" dirty="0"/>
              <a:t>biology:</a:t>
            </a:r>
            <a:br>
              <a:rPr lang="en-NZ" sz="2400" dirty="0"/>
            </a:br>
            <a:r>
              <a:rPr lang="en-NZ" sz="2400" dirty="0" err="1"/>
              <a:t>DNA</a:t>
            </a:r>
            <a:r>
              <a:rPr lang="en-NZ" sz="2400" dirty="0" err="1">
                <a:sym typeface="Wingdings" panose="05000000000000000000" pitchFamily="2" charset="2"/>
              </a:rPr>
              <a:t>RNAProtein</a:t>
            </a:r>
            <a:r>
              <a:rPr lang="en-NZ" sz="2400" dirty="0"/>
              <a:t/>
            </a:r>
            <a:br>
              <a:rPr lang="en-NZ" sz="2400" dirty="0"/>
            </a:br>
            <a:endParaRPr lang="en-US" sz="2400" dirty="0"/>
          </a:p>
        </p:txBody>
      </p:sp>
      <p:pic>
        <p:nvPicPr>
          <p:cNvPr id="4" name="Picture 3"/>
          <p:cNvPicPr>
            <a:picLocks noChangeAspect="1"/>
          </p:cNvPicPr>
          <p:nvPr/>
        </p:nvPicPr>
        <p:blipFill>
          <a:blip r:embed="rId3"/>
          <a:stretch>
            <a:fillRect/>
          </a:stretch>
        </p:blipFill>
        <p:spPr>
          <a:xfrm>
            <a:off x="5371639" y="228600"/>
            <a:ext cx="3675124" cy="3087435"/>
          </a:xfrm>
          <a:prstGeom prst="rect">
            <a:avLst/>
          </a:prstGeom>
        </p:spPr>
      </p:pic>
      <p:pic>
        <p:nvPicPr>
          <p:cNvPr id="8" name="Picture 6" descr="https://upload.wikimedia.org/wikipedia/commons/9/94/Protein_transl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577426"/>
            <a:ext cx="238125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076" t="9606"/>
          <a:stretch/>
        </p:blipFill>
        <p:spPr bwMode="auto">
          <a:xfrm>
            <a:off x="2564939" y="1143000"/>
            <a:ext cx="2623010" cy="2310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compoundchem.com/wp-content/uploads/2014/09/20-Common-Amino-Acids-v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6679" b="12615"/>
          <a:stretch/>
        </p:blipFill>
        <p:spPr bwMode="auto">
          <a:xfrm>
            <a:off x="304800" y="4589379"/>
            <a:ext cx="27432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4945428"/>
            <a:ext cx="1374130" cy="964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32612"/>
          <a:stretch/>
        </p:blipFill>
        <p:spPr bwMode="auto">
          <a:xfrm>
            <a:off x="6967389" y="3752426"/>
            <a:ext cx="2096959" cy="2890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descr="http://www0.cs.ucl.ac.uk/staff/d.jones/T42morphs.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067070" y="4509369"/>
            <a:ext cx="1756410" cy="175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45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039"/>
            <a:ext cx="3878956" cy="1151333"/>
          </a:xfrm>
        </p:spPr>
        <p:txBody>
          <a:bodyPr>
            <a:normAutofit fontScale="90000"/>
          </a:bodyPr>
          <a:lstStyle/>
          <a:p>
            <a:r>
              <a:rPr lang="en-NZ" dirty="0" smtClean="0"/>
              <a:t>Theory of evolution</a:t>
            </a:r>
            <a:endParaRPr lang="en-NZ" dirty="0"/>
          </a:p>
        </p:txBody>
      </p:sp>
      <p:sp>
        <p:nvSpPr>
          <p:cNvPr id="3" name="Content Placeholder 2"/>
          <p:cNvSpPr>
            <a:spLocks noGrp="1"/>
          </p:cNvSpPr>
          <p:nvPr>
            <p:ph idx="1"/>
          </p:nvPr>
        </p:nvSpPr>
        <p:spPr>
          <a:xfrm>
            <a:off x="115910" y="1481070"/>
            <a:ext cx="4391696" cy="5376929"/>
          </a:xfrm>
        </p:spPr>
        <p:txBody>
          <a:bodyPr>
            <a:normAutofit fontScale="62500" lnSpcReduction="20000"/>
          </a:bodyPr>
          <a:lstStyle/>
          <a:p>
            <a:r>
              <a:rPr lang="en-NZ" dirty="0"/>
              <a:t>The theory of evolution by natural selection, first formulated in Darwin's book "On the Origin of Species" in 1859, is the process by which organisms change over time as a result of changes in heritable physical or </a:t>
            </a:r>
            <a:r>
              <a:rPr lang="en-NZ" dirty="0" err="1"/>
              <a:t>behavioral</a:t>
            </a:r>
            <a:r>
              <a:rPr lang="en-NZ" dirty="0"/>
              <a:t> traits. </a:t>
            </a:r>
            <a:endParaRPr lang="en-NZ" dirty="0" smtClean="0"/>
          </a:p>
          <a:p>
            <a:r>
              <a:rPr lang="en-NZ" dirty="0" smtClean="0"/>
              <a:t>Changes </a:t>
            </a:r>
            <a:r>
              <a:rPr lang="en-NZ" dirty="0"/>
              <a:t>that allow an organism to better adapt to its environment will help it survive and have more offspring. </a:t>
            </a:r>
          </a:p>
          <a:p>
            <a:r>
              <a:rPr lang="en-NZ" dirty="0" smtClean="0"/>
              <a:t>Evolution </a:t>
            </a:r>
            <a:r>
              <a:rPr lang="en-NZ" dirty="0"/>
              <a:t>by natural selection is </a:t>
            </a:r>
            <a:r>
              <a:rPr lang="en-NZ" dirty="0" smtClean="0"/>
              <a:t>substantiated by </a:t>
            </a:r>
            <a:r>
              <a:rPr lang="en-NZ" dirty="0"/>
              <a:t>evidence from </a:t>
            </a:r>
            <a:r>
              <a:rPr lang="en-NZ" dirty="0" err="1" smtClean="0"/>
              <a:t>paleontology</a:t>
            </a:r>
            <a:r>
              <a:rPr lang="en-NZ" dirty="0"/>
              <a:t>, geology, genetics and developmental biology</a:t>
            </a:r>
            <a:r>
              <a:rPr lang="en-NZ" dirty="0" smtClean="0"/>
              <a:t>.</a:t>
            </a:r>
          </a:p>
          <a:p>
            <a:pPr lvl="1"/>
            <a:r>
              <a:rPr lang="en-NZ" dirty="0" smtClean="0"/>
              <a:t>Albeit, some explanatory gaps and inconsistencies remain</a:t>
            </a:r>
            <a:endParaRPr lang="en-NZ" dirty="0"/>
          </a:p>
          <a:p>
            <a:r>
              <a:rPr lang="en-NZ" dirty="0"/>
              <a:t>The theory is sometimes described as "survival of the fittest," but that can be </a:t>
            </a:r>
            <a:r>
              <a:rPr lang="en-NZ" dirty="0" smtClean="0"/>
              <a:t>misleading</a:t>
            </a:r>
          </a:p>
          <a:p>
            <a:pPr lvl="1"/>
            <a:r>
              <a:rPr lang="en-NZ" dirty="0" smtClean="0"/>
              <a:t>fitness</a:t>
            </a:r>
            <a:r>
              <a:rPr lang="en-NZ" dirty="0"/>
              <a:t>" refers not to an organism's strength or athletic ability, but rather the ability to survive and </a:t>
            </a:r>
            <a:r>
              <a:rPr lang="en-NZ" dirty="0" smtClean="0"/>
              <a:t>reproduce</a:t>
            </a:r>
          </a:p>
          <a:p>
            <a:r>
              <a:rPr lang="en-NZ" dirty="0" smtClean="0"/>
              <a:t>Modern technology has probably disrupted to a certain extent evolutionary forces shaping humans</a:t>
            </a:r>
            <a:endParaRPr lang="en-NZ" dirty="0"/>
          </a:p>
        </p:txBody>
      </p:sp>
      <p:pic>
        <p:nvPicPr>
          <p:cNvPr id="4" name="Picture 3"/>
          <p:cNvPicPr>
            <a:picLocks noChangeAspect="1"/>
          </p:cNvPicPr>
          <p:nvPr/>
        </p:nvPicPr>
        <p:blipFill>
          <a:blip r:embed="rId2"/>
          <a:stretch>
            <a:fillRect/>
          </a:stretch>
        </p:blipFill>
        <p:spPr>
          <a:xfrm>
            <a:off x="4507606" y="0"/>
            <a:ext cx="4486678" cy="6730017"/>
          </a:xfrm>
          <a:prstGeom prst="rect">
            <a:avLst/>
          </a:prstGeom>
        </p:spPr>
      </p:pic>
    </p:spTree>
    <p:extLst>
      <p:ext uri="{BB962C8B-B14F-4D97-AF65-F5344CB8AC3E}">
        <p14:creationId xmlns:p14="http://schemas.microsoft.com/office/powerpoint/2010/main" val="2618605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845488"/>
          </a:xfrm>
        </p:spPr>
        <p:txBody>
          <a:bodyPr/>
          <a:lstStyle/>
          <a:p>
            <a:r>
              <a:rPr lang="en-NZ" dirty="0" smtClean="0"/>
              <a:t>Introduction to GAs</a:t>
            </a:r>
            <a:endParaRPr lang="en-NZ" dirty="0"/>
          </a:p>
        </p:txBody>
      </p:sp>
      <p:sp>
        <p:nvSpPr>
          <p:cNvPr id="3" name="Content Placeholder 2"/>
          <p:cNvSpPr>
            <a:spLocks noGrp="1"/>
          </p:cNvSpPr>
          <p:nvPr>
            <p:ph idx="1"/>
          </p:nvPr>
        </p:nvSpPr>
        <p:spPr>
          <a:xfrm>
            <a:off x="82896" y="815088"/>
            <a:ext cx="4341484" cy="4053126"/>
          </a:xfrm>
        </p:spPr>
        <p:txBody>
          <a:bodyPr>
            <a:normAutofit fontScale="62500" lnSpcReduction="20000"/>
          </a:bodyPr>
          <a:lstStyle/>
          <a:p>
            <a:r>
              <a:rPr lang="en-NZ" dirty="0"/>
              <a:t>Nature has always been a great source of inspiration to mankind. </a:t>
            </a:r>
          </a:p>
          <a:p>
            <a:r>
              <a:rPr lang="en-NZ" dirty="0" smtClean="0"/>
              <a:t>Genetic </a:t>
            </a:r>
            <a:r>
              <a:rPr lang="en-NZ" dirty="0"/>
              <a:t>Algorithm (GA) is a search-based optimization technique based on the principles of Genetics and </a:t>
            </a:r>
            <a:r>
              <a:rPr lang="en-NZ" dirty="0" smtClean="0"/>
              <a:t>evolutionary natural selection</a:t>
            </a:r>
          </a:p>
          <a:p>
            <a:r>
              <a:rPr lang="en-NZ" dirty="0" smtClean="0"/>
              <a:t>It </a:t>
            </a:r>
            <a:r>
              <a:rPr lang="en-NZ" dirty="0"/>
              <a:t>is frequently used to find optimal or near-optimal solutions to </a:t>
            </a:r>
            <a:r>
              <a:rPr lang="en-NZ" dirty="0" smtClean="0"/>
              <a:t>optimization problems</a:t>
            </a:r>
          </a:p>
          <a:p>
            <a:pPr lvl="1"/>
            <a:r>
              <a:rPr lang="en-NZ" dirty="0"/>
              <a:t>Optimization is the process of making something better. </a:t>
            </a:r>
            <a:endParaRPr lang="en-NZ" dirty="0" smtClean="0"/>
          </a:p>
          <a:p>
            <a:r>
              <a:rPr lang="en-NZ" dirty="0" smtClean="0"/>
              <a:t>The </a:t>
            </a:r>
            <a:r>
              <a:rPr lang="en-NZ" dirty="0"/>
              <a:t>definition of </a:t>
            </a:r>
            <a:r>
              <a:rPr lang="en-NZ" dirty="0" smtClean="0"/>
              <a:t>“better” </a:t>
            </a:r>
            <a:r>
              <a:rPr lang="en-NZ" dirty="0"/>
              <a:t>varies from problem to problem, but in mathematical terms, it refers to maximizing or minimizing one or more objective functions, by varying the input parameters</a:t>
            </a:r>
            <a:r>
              <a:rPr lang="en-NZ" dirty="0" smtClean="0"/>
              <a:t>.</a:t>
            </a:r>
          </a:p>
        </p:txBody>
      </p:sp>
      <p:pic>
        <p:nvPicPr>
          <p:cNvPr id="4" name="Picture 3"/>
          <p:cNvPicPr>
            <a:picLocks noChangeAspect="1"/>
          </p:cNvPicPr>
          <p:nvPr/>
        </p:nvPicPr>
        <p:blipFill rotWithShape="1">
          <a:blip r:embed="rId3"/>
          <a:srcRect l="2225" t="14391" r="1774" b="12125"/>
          <a:stretch/>
        </p:blipFill>
        <p:spPr>
          <a:xfrm>
            <a:off x="82896" y="5118566"/>
            <a:ext cx="4811543" cy="1129472"/>
          </a:xfrm>
          <a:prstGeom prst="rect">
            <a:avLst/>
          </a:prstGeom>
        </p:spPr>
      </p:pic>
      <p:pic>
        <p:nvPicPr>
          <p:cNvPr id="5" name="Picture 4"/>
          <p:cNvPicPr>
            <a:picLocks noChangeAspect="1"/>
          </p:cNvPicPr>
          <p:nvPr/>
        </p:nvPicPr>
        <p:blipFill rotWithShape="1">
          <a:blip r:embed="rId4"/>
          <a:srcRect l="1860" t="5685" r="8439"/>
          <a:stretch/>
        </p:blipFill>
        <p:spPr>
          <a:xfrm>
            <a:off x="4608083" y="138446"/>
            <a:ext cx="4386670" cy="3454760"/>
          </a:xfrm>
          <a:prstGeom prst="rect">
            <a:avLst/>
          </a:prstGeom>
        </p:spPr>
      </p:pic>
      <p:pic>
        <p:nvPicPr>
          <p:cNvPr id="6" name="Picture 5"/>
          <p:cNvPicPr>
            <a:picLocks noChangeAspect="1"/>
          </p:cNvPicPr>
          <p:nvPr/>
        </p:nvPicPr>
        <p:blipFill rotWithShape="1">
          <a:blip r:embed="rId5"/>
          <a:srcRect t="7703" r="73637"/>
          <a:stretch/>
        </p:blipFill>
        <p:spPr>
          <a:xfrm>
            <a:off x="4743406" y="3379532"/>
            <a:ext cx="567902" cy="1059303"/>
          </a:xfrm>
          <a:prstGeom prst="rect">
            <a:avLst/>
          </a:prstGeom>
        </p:spPr>
      </p:pic>
      <p:pic>
        <p:nvPicPr>
          <p:cNvPr id="7" name="Picture 6"/>
          <p:cNvPicPr>
            <a:picLocks noChangeAspect="1"/>
          </p:cNvPicPr>
          <p:nvPr/>
        </p:nvPicPr>
        <p:blipFill rotWithShape="1">
          <a:blip r:embed="rId5"/>
          <a:srcRect l="73661" t="7703"/>
          <a:stretch/>
        </p:blipFill>
        <p:spPr>
          <a:xfrm>
            <a:off x="8572764" y="3420998"/>
            <a:ext cx="545207" cy="1017878"/>
          </a:xfrm>
          <a:prstGeom prst="rect">
            <a:avLst/>
          </a:prstGeom>
        </p:spPr>
      </p:pic>
      <p:sp>
        <p:nvSpPr>
          <p:cNvPr id="8" name="TextBox 7"/>
          <p:cNvSpPr txBox="1"/>
          <p:nvPr/>
        </p:nvSpPr>
        <p:spPr>
          <a:xfrm>
            <a:off x="3483062" y="5825888"/>
            <a:ext cx="1416676" cy="523220"/>
          </a:xfrm>
          <a:prstGeom prst="rect">
            <a:avLst/>
          </a:prstGeom>
          <a:noFill/>
        </p:spPr>
        <p:txBody>
          <a:bodyPr wrap="square" rtlCol="0">
            <a:spAutoFit/>
          </a:bodyPr>
          <a:lstStyle/>
          <a:p>
            <a:r>
              <a:rPr lang="en-US" sz="1400" dirty="0" smtClean="0"/>
              <a:t>(with associated fitness values)</a:t>
            </a:r>
            <a:endParaRPr lang="en-US" sz="1400" dirty="0"/>
          </a:p>
        </p:txBody>
      </p:sp>
      <p:sp>
        <p:nvSpPr>
          <p:cNvPr id="9" name="TextBox 8"/>
          <p:cNvSpPr txBox="1"/>
          <p:nvPr/>
        </p:nvSpPr>
        <p:spPr>
          <a:xfrm>
            <a:off x="37136" y="5871112"/>
            <a:ext cx="1416676" cy="523220"/>
          </a:xfrm>
          <a:prstGeom prst="rect">
            <a:avLst/>
          </a:prstGeom>
          <a:noFill/>
        </p:spPr>
        <p:txBody>
          <a:bodyPr wrap="square" rtlCol="0">
            <a:spAutoFit/>
          </a:bodyPr>
          <a:lstStyle/>
          <a:p>
            <a:r>
              <a:rPr lang="en-US" sz="1400" dirty="0" smtClean="0"/>
              <a:t>(Encoding of a solution)</a:t>
            </a:r>
            <a:endParaRPr lang="en-US" sz="1400" dirty="0"/>
          </a:p>
        </p:txBody>
      </p:sp>
      <p:sp>
        <p:nvSpPr>
          <p:cNvPr id="10" name="Curved Down Arrow 9"/>
          <p:cNvSpPr/>
          <p:nvPr/>
        </p:nvSpPr>
        <p:spPr>
          <a:xfrm>
            <a:off x="1904769" y="4506710"/>
            <a:ext cx="1171349" cy="510786"/>
          </a:xfrm>
          <a:prstGeom prst="curvedDownArrow">
            <a:avLst/>
          </a:prstGeom>
          <a:solidFill>
            <a:srgbClr val="6F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Down Arrow 10"/>
          <p:cNvSpPr/>
          <p:nvPr/>
        </p:nvSpPr>
        <p:spPr>
          <a:xfrm rot="10800000">
            <a:off x="1869633" y="6270374"/>
            <a:ext cx="1171349" cy="510786"/>
          </a:xfrm>
          <a:prstGeom prst="curvedDownArrow">
            <a:avLst/>
          </a:prstGeom>
          <a:solidFill>
            <a:srgbClr val="6F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rotWithShape="1">
          <a:blip r:embed="rId6"/>
          <a:srcRect t="9214" r="7871" b="2975"/>
          <a:stretch/>
        </p:blipFill>
        <p:spPr>
          <a:xfrm>
            <a:off x="5453410" y="4069723"/>
            <a:ext cx="2844778" cy="2711437"/>
          </a:xfrm>
          <a:prstGeom prst="rect">
            <a:avLst/>
          </a:prstGeom>
        </p:spPr>
      </p:pic>
    </p:spTree>
    <p:extLst>
      <p:ext uri="{BB962C8B-B14F-4D97-AF65-F5344CB8AC3E}">
        <p14:creationId xmlns:p14="http://schemas.microsoft.com/office/powerpoint/2010/main" val="3224318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What are genetic algorithms?</a:t>
            </a:r>
            <a:endParaRPr lang="en-NZ" dirty="0"/>
          </a:p>
        </p:txBody>
      </p:sp>
      <p:sp>
        <p:nvSpPr>
          <p:cNvPr id="3" name="Content Placeholder 2"/>
          <p:cNvSpPr>
            <a:spLocks noGrp="1"/>
          </p:cNvSpPr>
          <p:nvPr>
            <p:ph idx="1"/>
          </p:nvPr>
        </p:nvSpPr>
        <p:spPr>
          <a:xfrm>
            <a:off x="141669" y="1046205"/>
            <a:ext cx="8912180" cy="3023519"/>
          </a:xfrm>
        </p:spPr>
        <p:txBody>
          <a:bodyPr>
            <a:normAutofit/>
          </a:bodyPr>
          <a:lstStyle/>
          <a:p>
            <a:r>
              <a:rPr lang="en-NZ" sz="2000" dirty="0" smtClean="0"/>
              <a:t>In </a:t>
            </a:r>
            <a:r>
              <a:rPr lang="en-NZ" sz="2000" dirty="0"/>
              <a:t>GAs, we have a </a:t>
            </a:r>
            <a:r>
              <a:rPr lang="en-NZ" sz="2000" b="1" dirty="0"/>
              <a:t>pool or a population of possible </a:t>
            </a:r>
            <a:r>
              <a:rPr lang="en-NZ" sz="2000" b="1" dirty="0" smtClean="0"/>
              <a:t>solutions </a:t>
            </a:r>
            <a:r>
              <a:rPr lang="en-NZ" sz="2000" dirty="0" smtClean="0"/>
              <a:t>to </a:t>
            </a:r>
            <a:r>
              <a:rPr lang="en-NZ" sz="2000" dirty="0"/>
              <a:t>the given problem. These solutions then undergo recombination and mutation (like in natural genetics), producing new </a:t>
            </a:r>
            <a:r>
              <a:rPr lang="en-NZ" sz="2000" dirty="0" smtClean="0"/>
              <a:t>“children”</a:t>
            </a:r>
            <a:endParaRPr lang="en-NZ" sz="2000" dirty="0" smtClean="0"/>
          </a:p>
          <a:p>
            <a:r>
              <a:rPr lang="en-NZ" sz="2000" dirty="0" smtClean="0"/>
              <a:t>Each </a:t>
            </a:r>
            <a:r>
              <a:rPr lang="en-NZ" sz="2000" dirty="0"/>
              <a:t>individual (or candidate solution) is assigned a fitness value (based on its objective function value) and the fitter individuals are given a higher chance to mate and yield more “fitter” individuals. </a:t>
            </a:r>
            <a:endParaRPr lang="en-NZ" sz="2000" dirty="0" smtClean="0"/>
          </a:p>
          <a:p>
            <a:pPr lvl="1"/>
            <a:r>
              <a:rPr lang="en-NZ" sz="1800" dirty="0" smtClean="0"/>
              <a:t>This </a:t>
            </a:r>
            <a:r>
              <a:rPr lang="en-NZ" sz="1800" dirty="0"/>
              <a:t>is in line with the Darwinian Theory of “Survival of the Fittest</a:t>
            </a:r>
            <a:r>
              <a:rPr lang="en-NZ" sz="1800" dirty="0" smtClean="0"/>
              <a:t>”.</a:t>
            </a:r>
          </a:p>
          <a:p>
            <a:r>
              <a:rPr lang="en-NZ" sz="2000" dirty="0" smtClean="0"/>
              <a:t>The </a:t>
            </a:r>
            <a:r>
              <a:rPr lang="en-NZ" sz="2000" dirty="0"/>
              <a:t>process is repeated over various </a:t>
            </a:r>
            <a:r>
              <a:rPr lang="en-NZ" sz="2000" dirty="0" smtClean="0"/>
              <a:t>generations </a:t>
            </a:r>
          </a:p>
        </p:txBody>
      </p:sp>
      <p:pic>
        <p:nvPicPr>
          <p:cNvPr id="1026" name="Picture 2" descr="Image result for Crossover Mutation"/>
          <p:cNvPicPr>
            <a:picLocks noChangeAspect="1" noChangeArrowheads="1"/>
          </p:cNvPicPr>
          <p:nvPr/>
        </p:nvPicPr>
        <p:blipFill rotWithShape="1">
          <a:blip r:embed="rId2">
            <a:extLst>
              <a:ext uri="{28A0092B-C50C-407E-A947-70E740481C1C}">
                <a14:useLocalDpi xmlns:a14="http://schemas.microsoft.com/office/drawing/2010/main" val="0"/>
              </a:ext>
            </a:extLst>
          </a:blip>
          <a:srcRect l="5236" t="3307" r="7397" b="6439"/>
          <a:stretch/>
        </p:blipFill>
        <p:spPr bwMode="auto">
          <a:xfrm>
            <a:off x="545632" y="4069724"/>
            <a:ext cx="4026368" cy="2717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t="9214" r="7871" b="2975"/>
          <a:stretch/>
        </p:blipFill>
        <p:spPr>
          <a:xfrm>
            <a:off x="5453410" y="4069723"/>
            <a:ext cx="2844778" cy="2711437"/>
          </a:xfrm>
          <a:prstGeom prst="rect">
            <a:avLst/>
          </a:prstGeom>
        </p:spPr>
      </p:pic>
    </p:spTree>
    <p:extLst>
      <p:ext uri="{BB962C8B-B14F-4D97-AF65-F5344CB8AC3E}">
        <p14:creationId xmlns:p14="http://schemas.microsoft.com/office/powerpoint/2010/main" val="1663071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3600" dirty="0" smtClean="0"/>
              <a:t>Basic </a:t>
            </a:r>
            <a:r>
              <a:rPr lang="en-NZ" sz="3600" dirty="0" smtClean="0"/>
              <a:t>terminology of Genetic Algorithms</a:t>
            </a:r>
            <a:endParaRPr lang="en-NZ" sz="3600" dirty="0"/>
          </a:p>
        </p:txBody>
      </p:sp>
      <p:sp>
        <p:nvSpPr>
          <p:cNvPr id="3" name="Content Placeholder 2"/>
          <p:cNvSpPr>
            <a:spLocks noGrp="1"/>
          </p:cNvSpPr>
          <p:nvPr>
            <p:ph idx="1"/>
          </p:nvPr>
        </p:nvSpPr>
        <p:spPr>
          <a:xfrm>
            <a:off x="103031" y="1046205"/>
            <a:ext cx="9040969" cy="2592345"/>
          </a:xfrm>
        </p:spPr>
        <p:txBody>
          <a:bodyPr>
            <a:normAutofit fontScale="62500" lnSpcReduction="20000"/>
          </a:bodyPr>
          <a:lstStyle/>
          <a:p>
            <a:r>
              <a:rPr lang="en-NZ" b="1" dirty="0"/>
              <a:t>Population</a:t>
            </a:r>
            <a:r>
              <a:rPr lang="en-NZ" dirty="0"/>
              <a:t> − </a:t>
            </a:r>
            <a:r>
              <a:rPr lang="en-NZ" dirty="0" smtClean="0"/>
              <a:t>A </a:t>
            </a:r>
            <a:r>
              <a:rPr lang="en-NZ" dirty="0"/>
              <a:t>subset of all the possible (encoded) solutions to the given problem. The population for a GA is analogous to the population for human beings except that instead of human beings, we have Candidate Solutions representing human beings.</a:t>
            </a:r>
          </a:p>
          <a:p>
            <a:endParaRPr lang="en-NZ" dirty="0"/>
          </a:p>
          <a:p>
            <a:r>
              <a:rPr lang="en-NZ" b="1" dirty="0"/>
              <a:t>Chromosomes</a:t>
            </a:r>
            <a:r>
              <a:rPr lang="en-NZ" dirty="0"/>
              <a:t> − A </a:t>
            </a:r>
            <a:r>
              <a:rPr lang="en-NZ" dirty="0" smtClean="0"/>
              <a:t>solution </a:t>
            </a:r>
            <a:r>
              <a:rPr lang="en-NZ" dirty="0"/>
              <a:t>to the given problem.</a:t>
            </a:r>
          </a:p>
          <a:p>
            <a:endParaRPr lang="en-NZ" dirty="0"/>
          </a:p>
          <a:p>
            <a:r>
              <a:rPr lang="en-NZ" b="1" dirty="0"/>
              <a:t>Gene</a:t>
            </a:r>
            <a:r>
              <a:rPr lang="en-NZ" dirty="0"/>
              <a:t> − </a:t>
            </a:r>
            <a:r>
              <a:rPr lang="en-NZ" dirty="0" smtClean="0"/>
              <a:t>One </a:t>
            </a:r>
            <a:r>
              <a:rPr lang="en-NZ" dirty="0"/>
              <a:t>element position of a chromosome.</a:t>
            </a:r>
          </a:p>
          <a:p>
            <a:endParaRPr lang="en-NZ" dirty="0"/>
          </a:p>
          <a:p>
            <a:r>
              <a:rPr lang="en-NZ" b="1" dirty="0"/>
              <a:t>Allele</a:t>
            </a:r>
            <a:r>
              <a:rPr lang="en-NZ" dirty="0"/>
              <a:t> − </a:t>
            </a:r>
            <a:r>
              <a:rPr lang="en-NZ" dirty="0" smtClean="0"/>
              <a:t>The </a:t>
            </a:r>
            <a:r>
              <a:rPr lang="en-NZ" dirty="0"/>
              <a:t>value a gene takes for a particular chromosome.</a:t>
            </a:r>
          </a:p>
        </p:txBody>
      </p:sp>
      <p:pic>
        <p:nvPicPr>
          <p:cNvPr id="5" name="Picture 4"/>
          <p:cNvPicPr>
            <a:picLocks noChangeAspect="1"/>
          </p:cNvPicPr>
          <p:nvPr/>
        </p:nvPicPr>
        <p:blipFill>
          <a:blip r:embed="rId2"/>
          <a:stretch>
            <a:fillRect/>
          </a:stretch>
        </p:blipFill>
        <p:spPr>
          <a:xfrm>
            <a:off x="1662112" y="3638550"/>
            <a:ext cx="5819775" cy="3133725"/>
          </a:xfrm>
          <a:prstGeom prst="rect">
            <a:avLst/>
          </a:prstGeom>
        </p:spPr>
      </p:pic>
    </p:spTree>
    <p:extLst>
      <p:ext uri="{BB962C8B-B14F-4D97-AF65-F5344CB8AC3E}">
        <p14:creationId xmlns:p14="http://schemas.microsoft.com/office/powerpoint/2010/main" val="2057702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28513" y="4533363"/>
            <a:ext cx="5115487" cy="2131453"/>
          </a:xfrm>
          <a:prstGeom prst="rect">
            <a:avLst/>
          </a:prstGeom>
        </p:spPr>
      </p:pic>
      <p:sp>
        <p:nvSpPr>
          <p:cNvPr id="2" name="Title 1"/>
          <p:cNvSpPr>
            <a:spLocks noGrp="1"/>
          </p:cNvSpPr>
          <p:nvPr>
            <p:ph type="title"/>
          </p:nvPr>
        </p:nvSpPr>
        <p:spPr/>
        <p:txBody>
          <a:bodyPr/>
          <a:lstStyle/>
          <a:p>
            <a:r>
              <a:rPr lang="en-NZ" dirty="0" smtClean="0"/>
              <a:t>Basic terminology</a:t>
            </a:r>
            <a:endParaRPr lang="en-NZ" dirty="0"/>
          </a:p>
        </p:txBody>
      </p:sp>
      <p:sp>
        <p:nvSpPr>
          <p:cNvPr id="3" name="Content Placeholder 2"/>
          <p:cNvSpPr>
            <a:spLocks noGrp="1"/>
          </p:cNvSpPr>
          <p:nvPr>
            <p:ph idx="1"/>
          </p:nvPr>
        </p:nvSpPr>
        <p:spPr>
          <a:xfrm>
            <a:off x="1" y="1046205"/>
            <a:ext cx="4417454" cy="5618612"/>
          </a:xfrm>
        </p:spPr>
        <p:txBody>
          <a:bodyPr>
            <a:normAutofit fontScale="77500" lnSpcReduction="20000"/>
          </a:bodyPr>
          <a:lstStyle/>
          <a:p>
            <a:r>
              <a:rPr lang="en-NZ" b="1" dirty="0"/>
              <a:t>Fitness Function</a:t>
            </a:r>
            <a:r>
              <a:rPr lang="en-NZ" dirty="0"/>
              <a:t> − A fitness function simply defined is a function which takes the solution as input and produces the suitability of the solution as the output. </a:t>
            </a:r>
            <a:endParaRPr lang="en-NZ" dirty="0" smtClean="0"/>
          </a:p>
          <a:p>
            <a:pPr lvl="1"/>
            <a:r>
              <a:rPr lang="en-NZ" dirty="0" smtClean="0"/>
              <a:t>Plays the role of nature</a:t>
            </a:r>
          </a:p>
          <a:p>
            <a:r>
              <a:rPr lang="en-NZ" b="1" dirty="0" smtClean="0"/>
              <a:t>Genetic </a:t>
            </a:r>
            <a:r>
              <a:rPr lang="en-NZ" b="1" dirty="0"/>
              <a:t>Operators</a:t>
            </a:r>
            <a:r>
              <a:rPr lang="en-NZ" dirty="0"/>
              <a:t> − These alter the genetic composition of the offspring. These include crossover, mutation, selection, etc.</a:t>
            </a:r>
          </a:p>
          <a:p>
            <a:r>
              <a:rPr lang="en-NZ" b="1" dirty="0" smtClean="0"/>
              <a:t>Decoding </a:t>
            </a:r>
            <a:r>
              <a:rPr lang="en-NZ" b="1" dirty="0"/>
              <a:t>and Encoding</a:t>
            </a:r>
            <a:r>
              <a:rPr lang="en-NZ" dirty="0"/>
              <a:t> − </a:t>
            </a:r>
            <a:r>
              <a:rPr lang="en-NZ" dirty="0" smtClean="0"/>
              <a:t>Decoding </a:t>
            </a:r>
            <a:r>
              <a:rPr lang="en-NZ" dirty="0"/>
              <a:t>is a process of transforming a solution from the genotype to the phenotype space, while encoding is a process of transforming from the phenotype to genotype space. Decoding should be fast as it is carried out repeatedly in a GA during the fitness value calculation.</a:t>
            </a:r>
          </a:p>
          <a:p>
            <a:pPr marL="0" indent="0">
              <a:buNone/>
            </a:pPr>
            <a:endParaRPr lang="en-NZ" dirty="0"/>
          </a:p>
        </p:txBody>
      </p:sp>
      <p:pic>
        <p:nvPicPr>
          <p:cNvPr id="5" name="Picture 4"/>
          <p:cNvPicPr>
            <a:picLocks noChangeAspect="1"/>
          </p:cNvPicPr>
          <p:nvPr/>
        </p:nvPicPr>
        <p:blipFill rotWithShape="1">
          <a:blip r:embed="rId4"/>
          <a:srcRect t="9214" r="7871" b="2975"/>
          <a:stretch/>
        </p:blipFill>
        <p:spPr>
          <a:xfrm>
            <a:off x="5590708" y="85039"/>
            <a:ext cx="3269957" cy="3116687"/>
          </a:xfrm>
          <a:prstGeom prst="rect">
            <a:avLst/>
          </a:prstGeom>
        </p:spPr>
      </p:pic>
      <p:pic>
        <p:nvPicPr>
          <p:cNvPr id="6" name="Picture 5"/>
          <p:cNvPicPr>
            <a:picLocks noChangeAspect="1"/>
          </p:cNvPicPr>
          <p:nvPr/>
        </p:nvPicPr>
        <p:blipFill rotWithShape="1">
          <a:blip r:embed="rId5"/>
          <a:srcRect t="7703" r="74745" b="82014"/>
          <a:stretch/>
        </p:blipFill>
        <p:spPr>
          <a:xfrm>
            <a:off x="6712504" y="2671873"/>
            <a:ext cx="643874" cy="139671"/>
          </a:xfrm>
          <a:prstGeom prst="rect">
            <a:avLst/>
          </a:prstGeom>
        </p:spPr>
      </p:pic>
      <p:pic>
        <p:nvPicPr>
          <p:cNvPr id="9" name="Picture 8"/>
          <p:cNvPicPr>
            <a:picLocks noChangeAspect="1"/>
          </p:cNvPicPr>
          <p:nvPr/>
        </p:nvPicPr>
        <p:blipFill rotWithShape="1">
          <a:blip r:embed="rId5"/>
          <a:srcRect l="73661" t="89253" r="2797"/>
          <a:stretch/>
        </p:blipFill>
        <p:spPr>
          <a:xfrm>
            <a:off x="7623061" y="2384258"/>
            <a:ext cx="601182" cy="146212"/>
          </a:xfrm>
          <a:prstGeom prst="rect">
            <a:avLst/>
          </a:prstGeom>
        </p:spPr>
      </p:pic>
      <p:sp>
        <p:nvSpPr>
          <p:cNvPr id="7" name="TextBox 6"/>
          <p:cNvSpPr txBox="1"/>
          <p:nvPr/>
        </p:nvSpPr>
        <p:spPr>
          <a:xfrm rot="16200000">
            <a:off x="4829905" y="903627"/>
            <a:ext cx="1327147" cy="461665"/>
          </a:xfrm>
          <a:prstGeom prst="rect">
            <a:avLst/>
          </a:prstGeom>
          <a:noFill/>
        </p:spPr>
        <p:txBody>
          <a:bodyPr wrap="square" rtlCol="0">
            <a:spAutoFit/>
          </a:bodyPr>
          <a:lstStyle/>
          <a:p>
            <a:r>
              <a:rPr lang="en-US" sz="2400" dirty="0" smtClean="0"/>
              <a:t>Fitness</a:t>
            </a:r>
            <a:endParaRPr lang="en-US" sz="2400" dirty="0"/>
          </a:p>
        </p:txBody>
      </p:sp>
    </p:spTree>
    <p:extLst>
      <p:ext uri="{BB962C8B-B14F-4D97-AF65-F5344CB8AC3E}">
        <p14:creationId xmlns:p14="http://schemas.microsoft.com/office/powerpoint/2010/main" val="4190422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73661" t="7703"/>
          <a:stretch/>
        </p:blipFill>
        <p:spPr>
          <a:xfrm>
            <a:off x="5410199" y="1785486"/>
            <a:ext cx="672586" cy="1255689"/>
          </a:xfrm>
          <a:prstGeom prst="rect">
            <a:avLst/>
          </a:prstGeom>
        </p:spPr>
      </p:pic>
      <p:graphicFrame>
        <p:nvGraphicFramePr>
          <p:cNvPr id="10" name="Diagram 9"/>
          <p:cNvGraphicFramePr/>
          <p:nvPr/>
        </p:nvGraphicFramePr>
        <p:xfrm>
          <a:off x="1447800" y="2057400"/>
          <a:ext cx="6096000"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nvPr>
        </p:nvGraphicFramePr>
        <p:xfrm>
          <a:off x="3810000" y="457200"/>
          <a:ext cx="1447800" cy="914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8" name="Straight Arrow Connector 37"/>
          <p:cNvCxnSpPr/>
          <p:nvPr/>
        </p:nvCxnSpPr>
        <p:spPr>
          <a:xfrm rot="5400000">
            <a:off x="4267200" y="16764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18942" y="0"/>
            <a:ext cx="3477296" cy="2123658"/>
          </a:xfrm>
          <a:prstGeom prst="rect">
            <a:avLst/>
          </a:prstGeom>
        </p:spPr>
        <p:txBody>
          <a:bodyPr wrap="square">
            <a:spAutoFit/>
          </a:bodyPr>
          <a:lstStyle/>
          <a:p>
            <a:r>
              <a:rPr lang="en-NZ" sz="4400" dirty="0" smtClean="0">
                <a:solidFill>
                  <a:prstClr val="black"/>
                </a:solidFill>
                <a:latin typeface="Calibri Light" panose="020F0302020204030204"/>
                <a:ea typeface="+mj-ea"/>
                <a:cs typeface="+mj-cs"/>
              </a:rPr>
              <a:t>Basic architecture of GAs</a:t>
            </a:r>
            <a:endParaRPr lang="en-NZ" dirty="0"/>
          </a:p>
        </p:txBody>
      </p:sp>
      <p:sp>
        <p:nvSpPr>
          <p:cNvPr id="2" name="TextBox 1"/>
          <p:cNvSpPr txBox="1"/>
          <p:nvPr/>
        </p:nvSpPr>
        <p:spPr>
          <a:xfrm>
            <a:off x="6061510" y="1733713"/>
            <a:ext cx="319487" cy="1384995"/>
          </a:xfrm>
          <a:prstGeom prst="rect">
            <a:avLst/>
          </a:prstGeom>
          <a:noFill/>
        </p:spPr>
        <p:txBody>
          <a:bodyPr wrap="square" rtlCol="0">
            <a:spAutoFit/>
          </a:bodyPr>
          <a:lstStyle/>
          <a:p>
            <a:r>
              <a:rPr lang="en-US" sz="1050" dirty="0" smtClean="0"/>
              <a:t>7</a:t>
            </a:r>
          </a:p>
          <a:p>
            <a:r>
              <a:rPr lang="en-US" sz="1050" dirty="0" smtClean="0"/>
              <a:t>1</a:t>
            </a:r>
          </a:p>
          <a:p>
            <a:r>
              <a:rPr lang="en-US" sz="1050" dirty="0" smtClean="0"/>
              <a:t>3</a:t>
            </a:r>
          </a:p>
          <a:p>
            <a:r>
              <a:rPr lang="en-US" sz="1050" dirty="0" smtClean="0"/>
              <a:t>0</a:t>
            </a:r>
          </a:p>
          <a:p>
            <a:r>
              <a:rPr lang="en-US" sz="1050" dirty="0" smtClean="0"/>
              <a:t>4</a:t>
            </a:r>
          </a:p>
          <a:p>
            <a:r>
              <a:rPr lang="en-US" sz="1050" dirty="0" smtClean="0"/>
              <a:t>5</a:t>
            </a:r>
          </a:p>
          <a:p>
            <a:r>
              <a:rPr lang="en-US" sz="1050" dirty="0" smtClean="0"/>
              <a:t>6</a:t>
            </a:r>
          </a:p>
          <a:p>
            <a:r>
              <a:rPr lang="en-US" sz="1050" dirty="0" smtClean="0"/>
              <a:t>5</a:t>
            </a:r>
            <a:endParaRPr lang="en-US" sz="1050" dirty="0"/>
          </a:p>
        </p:txBody>
      </p:sp>
      <p:pic>
        <p:nvPicPr>
          <p:cNvPr id="9" name="Picture 8"/>
          <p:cNvPicPr>
            <a:picLocks noChangeAspect="1"/>
          </p:cNvPicPr>
          <p:nvPr/>
        </p:nvPicPr>
        <p:blipFill rotWithShape="1">
          <a:blip r:embed="rId2"/>
          <a:srcRect l="73661" t="7703"/>
          <a:stretch/>
        </p:blipFill>
        <p:spPr>
          <a:xfrm>
            <a:off x="5371562" y="137800"/>
            <a:ext cx="672586" cy="1255689"/>
          </a:xfrm>
          <a:prstGeom prst="rect">
            <a:avLst/>
          </a:prstGeom>
        </p:spPr>
      </p:pic>
      <p:pic>
        <p:nvPicPr>
          <p:cNvPr id="13" name="Picture 12"/>
          <p:cNvPicPr>
            <a:picLocks noChangeAspect="1"/>
          </p:cNvPicPr>
          <p:nvPr/>
        </p:nvPicPr>
        <p:blipFill rotWithShape="1">
          <a:blip r:embed="rId2"/>
          <a:srcRect l="73662" t="53940" r="-2536"/>
          <a:stretch/>
        </p:blipFill>
        <p:spPr>
          <a:xfrm>
            <a:off x="7175134" y="3269079"/>
            <a:ext cx="737332" cy="626645"/>
          </a:xfrm>
          <a:prstGeom prst="rect">
            <a:avLst/>
          </a:prstGeom>
        </p:spPr>
      </p:pic>
      <p:pic>
        <p:nvPicPr>
          <p:cNvPr id="14" name="Picture 13"/>
          <p:cNvPicPr>
            <a:picLocks noChangeAspect="1"/>
          </p:cNvPicPr>
          <p:nvPr/>
        </p:nvPicPr>
        <p:blipFill rotWithShape="1">
          <a:blip r:embed="rId2"/>
          <a:srcRect l="73661" t="7703" r="-3991" b="81874"/>
          <a:stretch/>
        </p:blipFill>
        <p:spPr>
          <a:xfrm>
            <a:off x="7175134" y="3127286"/>
            <a:ext cx="774512" cy="141793"/>
          </a:xfrm>
          <a:prstGeom prst="rect">
            <a:avLst/>
          </a:prstGeom>
        </p:spPr>
      </p:pic>
      <p:pic>
        <p:nvPicPr>
          <p:cNvPr id="4" name="Picture 3"/>
          <p:cNvPicPr>
            <a:picLocks noChangeAspect="1"/>
          </p:cNvPicPr>
          <p:nvPr/>
        </p:nvPicPr>
        <p:blipFill rotWithShape="1">
          <a:blip r:embed="rId13"/>
          <a:srcRect r="57397"/>
          <a:stretch/>
        </p:blipFill>
        <p:spPr>
          <a:xfrm>
            <a:off x="6547462" y="5392398"/>
            <a:ext cx="329856" cy="768163"/>
          </a:xfrm>
          <a:prstGeom prst="rect">
            <a:avLst/>
          </a:prstGeom>
        </p:spPr>
      </p:pic>
      <p:pic>
        <p:nvPicPr>
          <p:cNvPr id="15" name="Picture 14"/>
          <p:cNvPicPr>
            <a:picLocks noChangeAspect="1"/>
          </p:cNvPicPr>
          <p:nvPr/>
        </p:nvPicPr>
        <p:blipFill rotWithShape="1">
          <a:blip r:embed="rId13"/>
          <a:srcRect l="44543" r="10823"/>
          <a:stretch/>
        </p:blipFill>
        <p:spPr>
          <a:xfrm rot="10800000">
            <a:off x="6864439" y="5392769"/>
            <a:ext cx="345585" cy="768163"/>
          </a:xfrm>
          <a:prstGeom prst="rect">
            <a:avLst/>
          </a:prstGeom>
        </p:spPr>
      </p:pic>
      <p:pic>
        <p:nvPicPr>
          <p:cNvPr id="17" name="Picture 16"/>
          <p:cNvPicPr>
            <a:picLocks noChangeAspect="1"/>
          </p:cNvPicPr>
          <p:nvPr/>
        </p:nvPicPr>
        <p:blipFill rotWithShape="1">
          <a:blip r:embed="rId13"/>
          <a:srcRect l="44543" r="10823"/>
          <a:stretch/>
        </p:blipFill>
        <p:spPr>
          <a:xfrm rot="10800000">
            <a:off x="2170223" y="5401038"/>
            <a:ext cx="345585" cy="768163"/>
          </a:xfrm>
          <a:prstGeom prst="rect">
            <a:avLst/>
          </a:prstGeom>
        </p:spPr>
      </p:pic>
      <p:pic>
        <p:nvPicPr>
          <p:cNvPr id="16" name="Picture 15"/>
          <p:cNvPicPr>
            <a:picLocks noChangeAspect="1"/>
          </p:cNvPicPr>
          <p:nvPr/>
        </p:nvPicPr>
        <p:blipFill rotWithShape="1">
          <a:blip r:embed="rId13"/>
          <a:srcRect r="57397"/>
          <a:stretch/>
        </p:blipFill>
        <p:spPr>
          <a:xfrm>
            <a:off x="1857406" y="5401039"/>
            <a:ext cx="329856" cy="768163"/>
          </a:xfrm>
          <a:prstGeom prst="rect">
            <a:avLst/>
          </a:prstGeom>
        </p:spPr>
      </p:pic>
      <p:sp>
        <p:nvSpPr>
          <p:cNvPr id="5" name="Rectangle 4"/>
          <p:cNvSpPr/>
          <p:nvPr/>
        </p:nvSpPr>
        <p:spPr>
          <a:xfrm>
            <a:off x="1967116" y="5572124"/>
            <a:ext cx="114098" cy="1047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87262" y="6055786"/>
            <a:ext cx="114098" cy="104775"/>
          </a:xfrm>
          <a:prstGeom prst="rect">
            <a:avLst/>
          </a:prstGeom>
          <a:solidFill>
            <a:srgbClr val="FF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13"/>
          <a:srcRect l="44543" r="10823"/>
          <a:stretch/>
        </p:blipFill>
        <p:spPr>
          <a:xfrm rot="10800000">
            <a:off x="1511821" y="3724638"/>
            <a:ext cx="345585" cy="768163"/>
          </a:xfrm>
          <a:prstGeom prst="rect">
            <a:avLst/>
          </a:prstGeom>
        </p:spPr>
      </p:pic>
      <p:pic>
        <p:nvPicPr>
          <p:cNvPr id="20" name="Picture 19"/>
          <p:cNvPicPr>
            <a:picLocks noChangeAspect="1"/>
          </p:cNvPicPr>
          <p:nvPr/>
        </p:nvPicPr>
        <p:blipFill rotWithShape="1">
          <a:blip r:embed="rId13"/>
          <a:srcRect r="57397"/>
          <a:stretch/>
        </p:blipFill>
        <p:spPr>
          <a:xfrm>
            <a:off x="1199004" y="3724639"/>
            <a:ext cx="329856" cy="768163"/>
          </a:xfrm>
          <a:prstGeom prst="rect">
            <a:avLst/>
          </a:prstGeom>
        </p:spPr>
      </p:pic>
      <p:sp>
        <p:nvSpPr>
          <p:cNvPr id="21" name="Rectangle 20"/>
          <p:cNvSpPr/>
          <p:nvPr/>
        </p:nvSpPr>
        <p:spPr>
          <a:xfrm>
            <a:off x="1308714" y="3895724"/>
            <a:ext cx="114098" cy="1047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528860" y="4379386"/>
            <a:ext cx="114098" cy="104775"/>
          </a:xfrm>
          <a:prstGeom prst="rect">
            <a:avLst/>
          </a:prstGeom>
          <a:solidFill>
            <a:srgbClr val="FF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13"/>
          <a:srcRect t="39459"/>
          <a:stretch/>
        </p:blipFill>
        <p:spPr>
          <a:xfrm>
            <a:off x="1192857" y="3225800"/>
            <a:ext cx="774259" cy="465054"/>
          </a:xfrm>
          <a:prstGeom prst="rect">
            <a:avLst/>
          </a:prstGeom>
        </p:spPr>
      </p:pic>
      <p:pic>
        <p:nvPicPr>
          <p:cNvPr id="23" name="Picture 22"/>
          <p:cNvPicPr>
            <a:picLocks noChangeAspect="1"/>
          </p:cNvPicPr>
          <p:nvPr/>
        </p:nvPicPr>
        <p:blipFill rotWithShape="1">
          <a:blip r:embed="rId2"/>
          <a:srcRect l="73661" t="18674" r="-1974" b="46301"/>
          <a:stretch/>
        </p:blipFill>
        <p:spPr>
          <a:xfrm>
            <a:off x="7175134" y="4083116"/>
            <a:ext cx="722996" cy="476519"/>
          </a:xfrm>
          <a:prstGeom prst="rect">
            <a:avLst/>
          </a:prstGeom>
        </p:spPr>
      </p:pic>
      <p:sp>
        <p:nvSpPr>
          <p:cNvPr id="6" name="Multiply 5"/>
          <p:cNvSpPr/>
          <p:nvPr/>
        </p:nvSpPr>
        <p:spPr>
          <a:xfrm>
            <a:off x="6593944" y="3846342"/>
            <a:ext cx="1885376" cy="961713"/>
          </a:xfrm>
          <a:prstGeom prst="mathMultiply">
            <a:avLst>
              <a:gd name="adj1" fmla="val 0"/>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726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2337</TotalTime>
  <Words>2054</Words>
  <Application>Microsoft Office PowerPoint</Application>
  <PresentationFormat>On-screen Show (4:3)</PresentationFormat>
  <Paragraphs>242</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vt:lpstr>
      <vt:lpstr>Cambria Math</vt:lpstr>
      <vt:lpstr>Wingdings</vt:lpstr>
      <vt:lpstr>Office Theme</vt:lpstr>
      <vt:lpstr>Genetic/Evolutionary Algorithms</vt:lpstr>
      <vt:lpstr>Biological background</vt:lpstr>
      <vt:lpstr>The central dogma of molecular biology: DNARNAProtein </vt:lpstr>
      <vt:lpstr>Theory of evolution</vt:lpstr>
      <vt:lpstr>Introduction to GAs</vt:lpstr>
      <vt:lpstr>What are genetic algorithms?</vt:lpstr>
      <vt:lpstr>Basic terminology of Genetic Algorithms</vt:lpstr>
      <vt:lpstr>Basic terminology</vt:lpstr>
      <vt:lpstr>PowerPoint Presentation</vt:lpstr>
      <vt:lpstr>Genotype representation</vt:lpstr>
      <vt:lpstr>Initial Generation of a population</vt:lpstr>
      <vt:lpstr>Fitness function</vt:lpstr>
      <vt:lpstr>Do we always need to maximize the Fitness Function?</vt:lpstr>
      <vt:lpstr>Parent selection</vt:lpstr>
      <vt:lpstr>Fitness Proportionate Selection</vt:lpstr>
      <vt:lpstr>Crossover operation</vt:lpstr>
      <vt:lpstr>Mutations</vt:lpstr>
      <vt:lpstr>Mutation Operators</vt:lpstr>
      <vt:lpstr>Survivor Selection</vt:lpstr>
      <vt:lpstr>Termination Condition</vt:lpstr>
      <vt:lpstr>Introduce problem-specific domain knowledge</vt:lpstr>
      <vt:lpstr>Exploration versus exploitation trade-off</vt:lpstr>
      <vt:lpstr>Application Areas</vt:lpstr>
      <vt:lpstr>Advantages of GAs</vt:lpstr>
      <vt:lpstr>Failure of gradient-based methods</vt:lpstr>
      <vt:lpstr>Limitations of GAs</vt:lpstr>
      <vt:lpstr>Solving difficult problems with GAs</vt:lpstr>
      <vt:lpstr>A word on genetic algorithm exercise</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113</cp:revision>
  <cp:lastPrinted>2018-10-22T20:14:54Z</cp:lastPrinted>
  <dcterms:created xsi:type="dcterms:W3CDTF">2017-12-25T22:02:04Z</dcterms:created>
  <dcterms:modified xsi:type="dcterms:W3CDTF">2019-10-21T01:05:08Z</dcterms:modified>
</cp:coreProperties>
</file>